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7"/>
  </p:notesMasterIdLst>
  <p:sldIdLst>
    <p:sldId id="256" r:id="rId2"/>
    <p:sldId id="340" r:id="rId3"/>
    <p:sldId id="341" r:id="rId4"/>
    <p:sldId id="307" r:id="rId5"/>
    <p:sldId id="343" r:id="rId6"/>
    <p:sldId id="369" r:id="rId7"/>
    <p:sldId id="370" r:id="rId8"/>
    <p:sldId id="371" r:id="rId9"/>
    <p:sldId id="372" r:id="rId10"/>
    <p:sldId id="373" r:id="rId11"/>
    <p:sldId id="374" r:id="rId12"/>
    <p:sldId id="375" r:id="rId13"/>
    <p:sldId id="376" r:id="rId14"/>
    <p:sldId id="377" r:id="rId15"/>
    <p:sldId id="310" r:id="rId16"/>
    <p:sldId id="319" r:id="rId17"/>
    <p:sldId id="320" r:id="rId18"/>
    <p:sldId id="321" r:id="rId19"/>
    <p:sldId id="322" r:id="rId20"/>
    <p:sldId id="311" r:id="rId21"/>
    <p:sldId id="312" r:id="rId22"/>
    <p:sldId id="313" r:id="rId23"/>
    <p:sldId id="314" r:id="rId24"/>
    <p:sldId id="324" r:id="rId25"/>
    <p:sldId id="326" r:id="rId26"/>
    <p:sldId id="327" r:id="rId27"/>
    <p:sldId id="328" r:id="rId28"/>
    <p:sldId id="329" r:id="rId29"/>
    <p:sldId id="330" r:id="rId30"/>
    <p:sldId id="332" r:id="rId31"/>
    <p:sldId id="315" r:id="rId32"/>
    <p:sldId id="316" r:id="rId33"/>
    <p:sldId id="317" r:id="rId34"/>
    <p:sldId id="318" r:id="rId35"/>
    <p:sldId id="333" r:id="rId36"/>
    <p:sldId id="334" r:id="rId37"/>
    <p:sldId id="335" r:id="rId38"/>
    <p:sldId id="344" r:id="rId39"/>
    <p:sldId id="345" r:id="rId40"/>
    <p:sldId id="346" r:id="rId41"/>
    <p:sldId id="347" r:id="rId42"/>
    <p:sldId id="336" r:id="rId43"/>
    <p:sldId id="348" r:id="rId44"/>
    <p:sldId id="337" r:id="rId45"/>
    <p:sldId id="349" r:id="rId46"/>
    <p:sldId id="339" r:id="rId47"/>
    <p:sldId id="350" r:id="rId48"/>
    <p:sldId id="356" r:id="rId49"/>
    <p:sldId id="351" r:id="rId50"/>
    <p:sldId id="352" r:id="rId51"/>
    <p:sldId id="353" r:id="rId52"/>
    <p:sldId id="354" r:id="rId53"/>
    <p:sldId id="355" r:id="rId54"/>
    <p:sldId id="357" r:id="rId55"/>
    <p:sldId id="358" r:id="rId56"/>
    <p:sldId id="359" r:id="rId57"/>
    <p:sldId id="360" r:id="rId58"/>
    <p:sldId id="361" r:id="rId59"/>
    <p:sldId id="362" r:id="rId60"/>
    <p:sldId id="363" r:id="rId61"/>
    <p:sldId id="364" r:id="rId62"/>
    <p:sldId id="365" r:id="rId63"/>
    <p:sldId id="366" r:id="rId64"/>
    <p:sldId id="367" r:id="rId65"/>
    <p:sldId id="368" r:id="rId6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78606" autoAdjust="0"/>
  </p:normalViewPr>
  <p:slideViewPr>
    <p:cSldViewPr snapToGrid="0">
      <p:cViewPr varScale="1">
        <p:scale>
          <a:sx n="87" d="100"/>
          <a:sy n="87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4CCAFB-6C93-4163-86F2-03F55EE7E0C3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57F3A3-C22B-44B3-B81A-97BDCCFD9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785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https://tutorials.kode-blog.com/laravel-blade-template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7F3A3-C22B-44B3-B81A-97BDCCFD96C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942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Cookie() method will take 3 arguments. 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  First argument is the name of the cookie, </a:t>
            </a:r>
          </a:p>
          <a:p>
            <a:pPr marL="171450" indent="-171450">
              <a:buFontTx/>
              <a:buChar char="-"/>
            </a:pP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second argument is the value of the cookie </a:t>
            </a:r>
          </a:p>
          <a:p>
            <a:pPr marL="171450" indent="-171450">
              <a:buFontTx/>
              <a:buChar char="-"/>
            </a:pP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third argument is the duration of the cookie after which the cookie will get deleted automatically.</a:t>
            </a:r>
          </a:p>
          <a:p>
            <a:pPr marL="171450" indent="-171450">
              <a:buFontTx/>
              <a:buChar char="-"/>
            </a:pPr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Tx/>
              <a:buNone/>
            </a:pP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Cookie can be set forever by using the forever method as shown in the below code.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7F3A3-C22B-44B3-B81A-97BDCCFD96CC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435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After execution of the above URL, you will be redirected to http://localhost:8000/test as we are redirecting to the named route 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“testing”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7F3A3-C22B-44B3-B81A-97BDCCFD96CC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4326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can insert the record using the 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DB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facade with 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insert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method. The syntax of insert method is as shown in the following table.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7F3A3-C22B-44B3-B81A-97BDCCFD96CC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3375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7F3A3-C22B-44B3-B81A-97BDCCFD96CC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41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7F3A3-C22B-44B3-B81A-97BDCCFD96CC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9323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7F3A3-C22B-44B3-B81A-97BDCCFD96CC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407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7F3A3-C22B-44B3-B81A-97BDCCFD96CC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4203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7F3A3-C22B-44B3-B81A-97BDCCFD96CC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9748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7F3A3-C22B-44B3-B81A-97BDCCFD96CC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890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7F3A3-C22B-44B3-B81A-97BDCCFD96CC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666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(Blade comments are enclosed within the {{-- and --}} tags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7F3A3-C22B-44B3-B81A-97BDCCFD96C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4808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7F3A3-C22B-44B3-B81A-97BDCCFD96CC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52083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7F3A3-C22B-44B3-B81A-97BDCCFD96CC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5671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@parent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− displays the content of the sidebar section, defined in the master layout.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7F3A3-C22B-44B3-B81A-97BDCCFD96C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9444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7F3A3-C22B-44B3-B81A-97BDCCFD96CC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4745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Replace the &lt;controller-name&gt; with the name of your controller. This will create a plain constructor as we are passing the argument — 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plain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you don’t want to create a plain constructor, you can simply ignore the argument. The created constructor can be seen at 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app/Http/Controllers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You will see that some basic coding has already been done for you and you can add your custom coding. 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7F3A3-C22B-44B3-B81A-97BDCCFD96CC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0875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Here we are assigning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auth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middleware to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UserController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profile route.</a:t>
            </a:r>
          </a:p>
          <a:p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Here we are assigning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auth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middleware using the middleware method in the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UserController’s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constructor.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7F3A3-C22B-44B3-B81A-97BDCCFD96CC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196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Here we are assigning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auth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middleware to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UserController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profile route.</a:t>
            </a:r>
          </a:p>
          <a:p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Here we are assigning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auth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middleware using the middleware method in the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UserController’s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constructor.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7F3A3-C22B-44B3-B81A-97BDCCFD96CC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9365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Here we are assigning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auth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middleware to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UserController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profile route.</a:t>
            </a:r>
          </a:p>
          <a:p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Here we are assigning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auth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middleware using the middleware method in the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UserController’s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constructor.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7F3A3-C22B-44B3-B81A-97BDCCFD96CC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7457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 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“path”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method is used to retrieve the requested URI. 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 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“is”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method is used to retrieve the requested URI which matches the particular pattern specified in the argument of the method. 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get the full URL, we can use the 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</a:t>
            </a:r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url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method.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7F3A3-C22B-44B3-B81A-97BDCCFD96CC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161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C88DB76-CDDA-481E-A812-B6AB4F7A9D13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B99FA48-EE02-4EF2-9DC2-C5B8DB144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825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8DB76-CDDA-481E-A812-B6AB4F7A9D13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9FA48-EE02-4EF2-9DC2-C5B8DB144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293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C88DB76-CDDA-481E-A812-B6AB4F7A9D13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B99FA48-EE02-4EF2-9DC2-C5B8DB144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51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8DB76-CDDA-481E-A812-B6AB4F7A9D13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1B99FA48-EE02-4EF2-9DC2-C5B8DB144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992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C88DB76-CDDA-481E-A812-B6AB4F7A9D13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B99FA48-EE02-4EF2-9DC2-C5B8DB144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472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8DB76-CDDA-481E-A812-B6AB4F7A9D13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9FA48-EE02-4EF2-9DC2-C5B8DB144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969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8DB76-CDDA-481E-A812-B6AB4F7A9D13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9FA48-EE02-4EF2-9DC2-C5B8DB144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542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8DB76-CDDA-481E-A812-B6AB4F7A9D13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9FA48-EE02-4EF2-9DC2-C5B8DB144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06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8DB76-CDDA-481E-A812-B6AB4F7A9D13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9FA48-EE02-4EF2-9DC2-C5B8DB144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993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C88DB76-CDDA-481E-A812-B6AB4F7A9D13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B99FA48-EE02-4EF2-9DC2-C5B8DB144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871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8DB76-CDDA-481E-A812-B6AB4F7A9D13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9FA48-EE02-4EF2-9DC2-C5B8DB144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08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C88DB76-CDDA-481E-A812-B6AB4F7A9D13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1B99FA48-EE02-4EF2-9DC2-C5B8DB144C8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26171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TWSS – CURS</a:t>
            </a:r>
            <a:r>
              <a:rPr lang="ro-RO" dirty="0" smtClean="0"/>
              <a:t> – LARAVEL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o-RO" dirty="0"/>
              <a:t>Asist. Diana - Florina Șotropa</a:t>
            </a:r>
            <a:br>
              <a:rPr lang="ro-RO" dirty="0"/>
            </a:br>
            <a:r>
              <a:rPr lang="ro-RO" dirty="0"/>
              <a:t>www.cs.ubbcluj.ro</a:t>
            </a:r>
            <a:r>
              <a:rPr lang="en-US" dirty="0"/>
              <a:t>/~</a:t>
            </a:r>
            <a:r>
              <a:rPr lang="en-US" dirty="0" err="1" smtClean="0"/>
              <a:t>diana.sotropa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84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 BLADE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VIEW – IF - ELSE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ul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@if 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(count($lists) &gt; 0)</a:t>
            </a: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@</a:t>
            </a:r>
            <a:r>
              <a:rPr lang="en-US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foreach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($lists as $list)</a:t>
            </a: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&lt;li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&gt;{{ $list }}&lt;/li&gt;</a:t>
            </a: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@</a:t>
            </a:r>
            <a:r>
              <a:rPr lang="en-US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endforeach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@else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&lt;li&gt;You 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don't have any lists saved.&lt;/li&gt;</a:t>
            </a: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@</a:t>
            </a:r>
            <a:r>
              <a:rPr lang="en-US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ul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VIEW – IF – ELSEIF - ELSE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36620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@if (count($lists) &gt; 1)</a:t>
            </a: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&lt;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ul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@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foreach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($lists as $list)</a:t>
            </a: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&lt;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li&gt;{{ $list }}&lt;/li&gt;</a:t>
            </a: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@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endforeach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&lt;/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ul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elseif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(count($lists) == 1)</a:t>
            </a: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&lt;p&gt;You 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have one list: {{ $lists[0] 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}}.&lt;/p&gt;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&lt;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p&gt;You don't have any lists saved.&lt;/p&gt;</a:t>
            </a: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413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 BLADE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CONTROLLER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VIEW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8414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 BLADE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CONTROLLER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VIEW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0873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 BLADE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CONTROLLER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VIEW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7331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 BLADE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CONTROLLER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VIEW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28399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 UNEI </a:t>
            </a:r>
            <a:r>
              <a:rPr lang="en-US" dirty="0" smtClean="0"/>
              <a:t>PAGINI – </a:t>
            </a:r>
            <a:r>
              <a:rPr lang="en-US" dirty="0" err="1" smtClean="0"/>
              <a:t>master.blade.php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42962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@include('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layouts.admin.head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&lt;body&gt;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&lt;div class="container"&gt;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@include('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layouts.admin.header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@yield('content')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@include('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layouts.admin.footer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&lt;/div&gt;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@include('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layouts.admin.foot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&lt;/body&gt;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&lt;/html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fontAlgn="base"/>
            <a:r>
              <a:rPr lang="en-US" dirty="0" smtClean="0"/>
              <a:t>tag-</a:t>
            </a:r>
            <a:r>
              <a:rPr lang="en-US" dirty="0" err="1" smtClean="0"/>
              <a:t>ul</a:t>
            </a:r>
            <a:r>
              <a:rPr lang="en-US" dirty="0"/>
              <a:t> 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include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/>
              <a:t>– include </a:t>
            </a:r>
            <a:r>
              <a:rPr lang="en-US" dirty="0" err="1" smtClean="0"/>
              <a:t>fisierul</a:t>
            </a:r>
            <a:r>
              <a:rPr lang="en-US" dirty="0" smtClean="0"/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head.blade.php</a:t>
            </a:r>
            <a:r>
              <a:rPr lang="en-US" dirty="0" smtClean="0"/>
              <a:t> din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layouts/admin</a:t>
            </a:r>
          </a:p>
          <a:p>
            <a:pPr fontAlgn="base"/>
            <a:r>
              <a:rPr lang="en-US" dirty="0" smtClean="0"/>
              <a:t>tag-</a:t>
            </a:r>
            <a:r>
              <a:rPr lang="en-US" dirty="0" err="1" smtClean="0"/>
              <a:t>ul</a:t>
            </a:r>
            <a:r>
              <a:rPr lang="en-US" dirty="0"/>
              <a:t> 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yield </a:t>
            </a:r>
            <a:r>
              <a:rPr lang="en-US" dirty="0" smtClean="0"/>
              <a:t>– </a:t>
            </a:r>
            <a:r>
              <a:rPr lang="en-US" dirty="0" err="1" smtClean="0"/>
              <a:t>creeaza</a:t>
            </a:r>
            <a:r>
              <a:rPr lang="en-US" dirty="0" smtClean="0"/>
              <a:t> o </a:t>
            </a:r>
            <a:r>
              <a:rPr lang="en-US" dirty="0" err="1"/>
              <a:t>secţiune</a:t>
            </a:r>
            <a:r>
              <a:rPr lang="en-US" dirty="0"/>
              <a:t> al </a:t>
            </a:r>
            <a:r>
              <a:rPr lang="en-US" dirty="0" err="1"/>
              <a:t>cărei</a:t>
            </a:r>
            <a:r>
              <a:rPr lang="en-US" dirty="0"/>
              <a:t> </a:t>
            </a:r>
            <a:r>
              <a:rPr lang="en-US" dirty="0" err="1"/>
              <a:t>conţinut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fi </a:t>
            </a:r>
            <a:r>
              <a:rPr lang="en-US" dirty="0" err="1" smtClean="0"/>
              <a:t>completat</a:t>
            </a:r>
            <a:r>
              <a:rPr lang="en-US" dirty="0" smtClean="0"/>
              <a:t> </a:t>
            </a:r>
            <a:r>
              <a:rPr lang="en-US" dirty="0"/>
              <a:t>ulterior.</a:t>
            </a:r>
          </a:p>
        </p:txBody>
      </p:sp>
    </p:spTree>
    <p:extLst>
      <p:ext uri="{BB962C8B-B14F-4D97-AF65-F5344CB8AC3E}">
        <p14:creationId xmlns:p14="http://schemas.microsoft.com/office/powerpoint/2010/main" val="31725137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 UNEI </a:t>
            </a:r>
            <a:r>
              <a:rPr lang="en-US" dirty="0" smtClean="0"/>
              <a:t>PAGINI – </a:t>
            </a:r>
            <a:r>
              <a:rPr lang="en-US" dirty="0" err="1" smtClean="0"/>
              <a:t>head.blade.php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37454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@section('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main_head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&lt;!DOCTYPE html&gt;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&lt;html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lang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&lt;head&gt;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&lt;meta charset="utf-8"&gt;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&lt;meta http-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equiv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="X-UA-Compatible" content="IE=edge"&gt;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&lt;meta name="viewport" content="width=device-width, initial-scale=1"&gt;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&lt;title&gt;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Aplicatie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&lt;/title&gt;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&lt;!-- Bootstrap --&gt;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&lt;link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="stylesheet"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="https://maxcdn.bootstrapcdn.com/bootstrap/3.2.0/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css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/bootstrap.min.css"&gt;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&lt;!--[if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IE 9]&gt;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&lt;script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="https://oss.maxcdn.com/libs/html5shiv/3.7.0/html5shiv.js"&gt;&lt;/script&gt;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&lt;script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="https://oss.maxcdn.com/libs/respond.js/1.4.2/respond.min.js"&gt;&lt;/script&gt;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&lt;![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]--&gt;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@show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&lt;/head&gt;</a:t>
            </a:r>
          </a:p>
        </p:txBody>
      </p:sp>
    </p:spTree>
    <p:extLst>
      <p:ext uri="{BB962C8B-B14F-4D97-AF65-F5344CB8AC3E}">
        <p14:creationId xmlns:p14="http://schemas.microsoft.com/office/powerpoint/2010/main" val="7334308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 UNEI </a:t>
            </a:r>
            <a:r>
              <a:rPr lang="en-US" dirty="0" smtClean="0"/>
              <a:t>PAGINI</a:t>
            </a:r>
            <a:r>
              <a:rPr lang="en-US" dirty="0"/>
              <a:t> – </a:t>
            </a:r>
            <a:r>
              <a:rPr lang="en-US" dirty="0" err="1"/>
              <a:t>head.blade.php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Tag-</a:t>
            </a:r>
            <a:r>
              <a:rPr lang="en-US" dirty="0" err="1" smtClean="0"/>
              <a:t>urile</a:t>
            </a:r>
            <a:r>
              <a:rPr lang="en-US" dirty="0"/>
              <a:t> 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@section</a:t>
            </a:r>
            <a:r>
              <a:rPr lang="en-US" dirty="0"/>
              <a:t> </a:t>
            </a:r>
            <a:r>
              <a:rPr lang="en-US" dirty="0" err="1"/>
              <a:t>şi</a:t>
            </a:r>
            <a:r>
              <a:rPr lang="en-US" dirty="0"/>
              <a:t> 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show</a:t>
            </a:r>
            <a:r>
              <a:rPr lang="en-US" dirty="0" smtClean="0"/>
              <a:t> </a:t>
            </a:r>
            <a:r>
              <a:rPr lang="en-US" dirty="0" err="1" smtClean="0"/>
              <a:t>sunt</a:t>
            </a:r>
            <a:r>
              <a:rPr lang="en-US" dirty="0" smtClean="0"/>
              <a:t> </a:t>
            </a:r>
            <a:r>
              <a:rPr lang="en-US" dirty="0" err="1" smtClean="0"/>
              <a:t>optionale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Ele</a:t>
            </a:r>
            <a:r>
              <a:rPr lang="en-US" dirty="0" smtClean="0"/>
              <a:t> permit </a:t>
            </a:r>
            <a:r>
              <a:rPr lang="en-US" dirty="0" err="1" smtClean="0"/>
              <a:t>adaugarea</a:t>
            </a:r>
            <a:r>
              <a:rPr lang="en-US" dirty="0"/>
              <a:t> </a:t>
            </a:r>
            <a:r>
              <a:rPr lang="en-US" dirty="0" smtClean="0"/>
              <a:t>de cod ulterior;</a:t>
            </a:r>
          </a:p>
          <a:p>
            <a:r>
              <a:rPr lang="en-US" dirty="0" smtClean="0"/>
              <a:t>Similar, in</a:t>
            </a:r>
            <a:r>
              <a:rPr lang="en-US" dirty="0"/>
              <a:t> 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footer</a:t>
            </a:r>
            <a:r>
              <a:rPr lang="en-US" dirty="0"/>
              <a:t> </a:t>
            </a:r>
            <a:r>
              <a:rPr lang="en-US" dirty="0" err="1"/>
              <a:t>si</a:t>
            </a:r>
            <a:r>
              <a:rPr lang="en-US" dirty="0"/>
              <a:t> in 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foot</a:t>
            </a:r>
            <a:r>
              <a:rPr lang="en-US" dirty="0" smtClean="0"/>
              <a:t>, se pot </a:t>
            </a:r>
            <a:r>
              <a:rPr lang="en-US" dirty="0" err="1" smtClean="0"/>
              <a:t>utiliza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acoperi</a:t>
            </a:r>
            <a:r>
              <a:rPr lang="en-US" dirty="0"/>
              <a:t> </a:t>
            </a:r>
            <a:r>
              <a:rPr lang="en-US" dirty="0" err="1"/>
              <a:t>situaţiile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care </a:t>
            </a:r>
            <a:r>
              <a:rPr lang="en-US" dirty="0" err="1"/>
              <a:t>secvenţe</a:t>
            </a:r>
            <a:r>
              <a:rPr lang="en-US" dirty="0"/>
              <a:t> de cod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scripturi</a:t>
            </a:r>
            <a:r>
              <a:rPr lang="en-US" dirty="0"/>
              <a:t> </a:t>
            </a:r>
            <a:r>
              <a:rPr lang="en-US" dirty="0" err="1" smtClean="0"/>
              <a:t>sunt</a:t>
            </a:r>
            <a:r>
              <a:rPr lang="en-US" dirty="0" smtClean="0"/>
              <a:t> </a:t>
            </a:r>
            <a:r>
              <a:rPr lang="en-US" dirty="0" err="1"/>
              <a:t>valabile</a:t>
            </a:r>
            <a:r>
              <a:rPr lang="en-US" dirty="0"/>
              <a:t> </a:t>
            </a:r>
            <a:r>
              <a:rPr lang="en-US" dirty="0" err="1"/>
              <a:t>numai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anumite</a:t>
            </a:r>
            <a:r>
              <a:rPr lang="en-US" dirty="0"/>
              <a:t> </a:t>
            </a:r>
            <a:r>
              <a:rPr lang="en-US" dirty="0" err="1"/>
              <a:t>pagini</a:t>
            </a:r>
            <a:r>
              <a:rPr lang="en-US" dirty="0"/>
              <a:t>.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section('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main_head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@parent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&lt;link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stylsheet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="..." /&gt;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stop@section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main_head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@parent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&lt;link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stylsheet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="..." /&gt;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@stop</a:t>
            </a:r>
          </a:p>
        </p:txBody>
      </p:sp>
    </p:spTree>
    <p:extLst>
      <p:ext uri="{BB962C8B-B14F-4D97-AF65-F5344CB8AC3E}">
        <p14:creationId xmlns:p14="http://schemas.microsoft.com/office/powerpoint/2010/main" val="31151984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 UNEI PAGINI – </a:t>
            </a:r>
            <a:r>
              <a:rPr lang="en-US" dirty="0" err="1" smtClean="0"/>
              <a:t>headER.blade.php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h1&gt;Nume aplicatie&lt;/h1&gt;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 UNEI </a:t>
            </a:r>
            <a:r>
              <a:rPr lang="en-US" dirty="0" smtClean="0"/>
              <a:t>PAGINI – </a:t>
            </a:r>
            <a:r>
              <a:rPr lang="en-US" dirty="0" err="1" smtClean="0"/>
              <a:t>FOOter.blade.php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@section('footer')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&lt;div class="col-lg-12 text-center"&gt;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&amp;copy;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Aplicatie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{{ date('Y') }} - Powered by &lt;a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="http://laravel.com"&gt;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Laravel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&lt;/a&gt;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&lt;/div&gt;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show</a:t>
            </a:r>
          </a:p>
          <a:p>
            <a:r>
              <a:rPr lang="en-US" dirty="0" smtClean="0"/>
              <a:t>Blade </a:t>
            </a:r>
            <a:r>
              <a:rPr lang="en-US" dirty="0" err="1" smtClean="0"/>
              <a:t>interpreteaza</a:t>
            </a:r>
            <a:r>
              <a:rPr lang="en-US" dirty="0" smtClean="0"/>
              <a:t> </a:t>
            </a:r>
            <a:r>
              <a:rPr lang="en-US" dirty="0" err="1" smtClean="0"/>
              <a:t>secventa</a:t>
            </a:r>
            <a:r>
              <a:rPr lang="en-US" dirty="0" smtClean="0"/>
              <a:t> </a:t>
            </a:r>
            <a:r>
              <a:rPr lang="en-US" dirty="0" err="1" smtClean="0"/>
              <a:t>dintre</a:t>
            </a:r>
            <a:r>
              <a:rPr lang="en-US" dirty="0" smtClean="0"/>
              <a:t> accolade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{{ … }} </a:t>
            </a:r>
            <a:r>
              <a:rPr lang="en-US" dirty="0" err="1" smtClean="0"/>
              <a:t>drept</a:t>
            </a:r>
            <a:r>
              <a:rPr lang="en-US" dirty="0" smtClean="0"/>
              <a:t> un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&lt;?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echo “…”;?&gt;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691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3" y="2180496"/>
            <a:ext cx="5103512" cy="357030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resources/views/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test.php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&lt;html&gt;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&lt;body&gt;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&lt;h1&gt;Hello, World&lt;/h1&gt;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&lt;/body&gt;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&lt;/html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app/Http/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routes.php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Route::get('/test', function(){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return view('test');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});</a:t>
            </a:r>
          </a:p>
        </p:txBody>
      </p:sp>
      <p:pic>
        <p:nvPicPr>
          <p:cNvPr id="34819" name="Picture 3" descr="Understanding View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192" y="5839107"/>
            <a:ext cx="2857500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4721699" y="2180495"/>
            <a:ext cx="5103512" cy="35703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resources/views/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test.php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 2" panose="05020102010507070707" pitchFamily="18" charset="2"/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&lt;html&gt;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&lt;body&gt;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&lt;h1&gt;&lt;?php echo $name; ?&gt;&lt;/h1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&lt;/body&gt;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&lt;/html&gt;</a:t>
            </a:r>
          </a:p>
          <a:p>
            <a:pPr marL="0" indent="0">
              <a:buFont typeface="Wingdings 2" panose="05020102010507070707" pitchFamily="18" charset="2"/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app/Http/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routes.php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 2" panose="05020102010507070707" pitchFamily="18" charset="2"/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Route::get('/test', function(){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return view('test',[‘name’=&gt;’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Virat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Gandhi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’]);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});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34821" name="Picture 5" descr="Virat Gand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1699" y="5981983"/>
            <a:ext cx="238125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83610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 UNEI PAGINI – </a:t>
            </a:r>
            <a:r>
              <a:rPr lang="en-US" dirty="0" err="1" smtClean="0"/>
              <a:t>FOOt.blade.php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@section('foot')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&lt;script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="https://ajax.googleapis.com/ajax/libs/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jquery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/1.11.0/jquery.min.js"&gt;&lt;/script&gt;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&lt;script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="https://maxcdn.bootstrapcdn.com/bootstrap/3.2.0/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/bootstrap.min.js"&gt;&lt;/script&gt;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@show</a:t>
            </a:r>
          </a:p>
        </p:txBody>
      </p:sp>
    </p:spTree>
    <p:extLst>
      <p:ext uri="{BB962C8B-B14F-4D97-AF65-F5344CB8AC3E}">
        <p14:creationId xmlns:p14="http://schemas.microsoft.com/office/powerpoint/2010/main" val="3910000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MIDDLEWARE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 </a:t>
            </a:r>
            <a:r>
              <a:rPr lang="en-US" dirty="0" err="1" smtClean="0"/>
              <a:t>interpune</a:t>
            </a:r>
            <a:r>
              <a:rPr lang="en-US" dirty="0" smtClean="0"/>
              <a:t> </a:t>
            </a:r>
            <a:r>
              <a:rPr lang="en-US" dirty="0" err="1" smtClean="0"/>
              <a:t>intre</a:t>
            </a:r>
            <a:r>
              <a:rPr lang="en-US" dirty="0" smtClean="0"/>
              <a:t> </a:t>
            </a:r>
            <a:r>
              <a:rPr lang="en-US" dirty="0" err="1" smtClean="0"/>
              <a:t>cerere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raspuns</a:t>
            </a:r>
            <a:endParaRPr lang="en-US" dirty="0" smtClean="0"/>
          </a:p>
          <a:p>
            <a:r>
              <a:rPr lang="en-US" dirty="0" err="1" smtClean="0"/>
              <a:t>Reprezinta</a:t>
            </a:r>
            <a:r>
              <a:rPr lang="en-US" dirty="0" smtClean="0"/>
              <a:t> un </a:t>
            </a:r>
            <a:r>
              <a:rPr lang="en-US" dirty="0" err="1" smtClean="0"/>
              <a:t>mecanism</a:t>
            </a:r>
            <a:r>
              <a:rPr lang="en-US" dirty="0" smtClean="0"/>
              <a:t> de </a:t>
            </a:r>
            <a:r>
              <a:rPr lang="en-US" dirty="0" err="1" smtClean="0"/>
              <a:t>filtrare</a:t>
            </a:r>
            <a:endParaRPr lang="en-US" dirty="0" smtClean="0"/>
          </a:p>
          <a:p>
            <a:r>
              <a:rPr lang="en-US" dirty="0" err="1" smtClean="0"/>
              <a:t>Laravel</a:t>
            </a:r>
            <a:r>
              <a:rPr lang="en-US" dirty="0" smtClean="0"/>
              <a:t> include un middleware care </a:t>
            </a:r>
            <a:r>
              <a:rPr lang="en-US" dirty="0" err="1" smtClean="0"/>
              <a:t>verifica</a:t>
            </a:r>
            <a:r>
              <a:rPr lang="en-US" dirty="0" smtClean="0"/>
              <a:t> </a:t>
            </a:r>
            <a:r>
              <a:rPr lang="en-US" dirty="0" err="1" smtClean="0"/>
              <a:t>daca</a:t>
            </a:r>
            <a:r>
              <a:rPr lang="en-US" dirty="0" smtClean="0"/>
              <a:t> </a:t>
            </a:r>
            <a:r>
              <a:rPr lang="en-US" dirty="0" err="1" smtClean="0"/>
              <a:t>utilizatorul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autentificat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nu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artisan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make:middleware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&lt;middleware-name&gt;</a:t>
            </a:r>
          </a:p>
          <a:p>
            <a:r>
              <a:rPr lang="en-US" dirty="0" smtClean="0"/>
              <a:t>Se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crea</a:t>
            </a:r>
            <a:r>
              <a:rPr lang="en-US" dirty="0" smtClean="0"/>
              <a:t> un middleware cu </a:t>
            </a:r>
            <a:r>
              <a:rPr lang="en-US" dirty="0" err="1" smtClean="0"/>
              <a:t>numele</a:t>
            </a:r>
            <a:r>
              <a:rPr lang="en-US" dirty="0" smtClean="0"/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middlware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-name&gt; </a:t>
            </a:r>
            <a:r>
              <a:rPr lang="en-US" dirty="0" smtClean="0"/>
              <a:t>in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app/Http/Middleware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3929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MIDDLEWARE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17623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artisan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make:middleware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AgeMiddleware</a:t>
            </a:r>
            <a:endParaRPr lang="en-US" b="1" dirty="0" smtClean="0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App/Http/Middleware/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AgeMiddleware.php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&lt;?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namespace App\Http\Middleware;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Closure;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AgeMiddleware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public function handle($request, Closure $next) 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return $next($request);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694120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MIDDLEWARE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Fiecare</a:t>
            </a:r>
            <a:r>
              <a:rPr lang="en-US" dirty="0" smtClean="0"/>
              <a:t> middleware </a:t>
            </a:r>
            <a:r>
              <a:rPr lang="en-US" dirty="0" err="1" smtClean="0"/>
              <a:t>trebuie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fie </a:t>
            </a:r>
            <a:r>
              <a:rPr lang="en-US" dirty="0" err="1" smtClean="0"/>
              <a:t>inregistrat</a:t>
            </a:r>
            <a:r>
              <a:rPr lang="en-US" dirty="0" smtClean="0"/>
              <a:t> in </a:t>
            </a:r>
            <a:r>
              <a:rPr lang="en-US" dirty="0" err="1" smtClean="0"/>
              <a:t>aplicatie</a:t>
            </a:r>
            <a:r>
              <a:rPr lang="en-US" dirty="0" smtClean="0"/>
              <a:t> </a:t>
            </a:r>
            <a:r>
              <a:rPr lang="en-US" dirty="0" err="1" smtClean="0"/>
              <a:t>inainte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poata</a:t>
            </a:r>
            <a:r>
              <a:rPr lang="en-US" dirty="0" smtClean="0"/>
              <a:t> fi </a:t>
            </a:r>
            <a:r>
              <a:rPr lang="en-US" dirty="0" err="1" smtClean="0"/>
              <a:t>folosit</a:t>
            </a:r>
            <a:endParaRPr lang="en-US" dirty="0"/>
          </a:p>
          <a:p>
            <a:r>
              <a:rPr lang="en-US" dirty="0" err="1"/>
              <a:t>Acestea</a:t>
            </a:r>
            <a:r>
              <a:rPr lang="en-US" dirty="0"/>
              <a:t> se </a:t>
            </a:r>
            <a:r>
              <a:rPr lang="en-US" dirty="0" err="1"/>
              <a:t>inregistreaza</a:t>
            </a:r>
            <a:r>
              <a:rPr lang="en-US" dirty="0"/>
              <a:t> in </a:t>
            </a:r>
            <a:r>
              <a:rPr lang="en-US" dirty="0" smtClean="0"/>
              <a:t>app/Http/</a:t>
            </a:r>
            <a:r>
              <a:rPr lang="en-US" dirty="0" err="1" smtClean="0"/>
              <a:t>Kernel.php</a:t>
            </a:r>
            <a:r>
              <a:rPr lang="en-US" dirty="0" smtClean="0"/>
              <a:t> </a:t>
            </a:r>
            <a:r>
              <a:rPr lang="en-US" dirty="0" err="1" smtClean="0"/>
              <a:t>prin</a:t>
            </a:r>
            <a:r>
              <a:rPr lang="en-US" dirty="0" smtClean="0"/>
              <a:t> </a:t>
            </a:r>
            <a:r>
              <a:rPr lang="en-US" dirty="0" err="1" smtClean="0"/>
              <a:t>concatenare</a:t>
            </a:r>
            <a:endParaRPr lang="en-US" dirty="0" smtClean="0"/>
          </a:p>
          <a:p>
            <a:r>
              <a:rPr lang="en-US" dirty="0" err="1" smtClean="0"/>
              <a:t>Clasificare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Middleware Global - $middleware</a:t>
            </a:r>
          </a:p>
          <a:p>
            <a:pPr lvl="1"/>
            <a:r>
              <a:rPr lang="en-US" dirty="0" smtClean="0"/>
              <a:t>Middleware </a:t>
            </a:r>
            <a:r>
              <a:rPr lang="en-US" dirty="0" err="1" smtClean="0"/>
              <a:t>asociat</a:t>
            </a:r>
            <a:r>
              <a:rPr lang="en-US" dirty="0" smtClean="0"/>
              <a:t> </a:t>
            </a:r>
            <a:r>
              <a:rPr lang="en-US" dirty="0" err="1" smtClean="0"/>
              <a:t>unei</a:t>
            </a:r>
            <a:r>
              <a:rPr lang="en-US" dirty="0" smtClean="0"/>
              <a:t> </a:t>
            </a:r>
            <a:r>
              <a:rPr lang="en-US" dirty="0" err="1" smtClean="0"/>
              <a:t>rute</a:t>
            </a:r>
            <a:r>
              <a:rPr lang="en-US" dirty="0" smtClean="0"/>
              <a:t> - $</a:t>
            </a:r>
            <a:r>
              <a:rPr lang="en-US" dirty="0" err="1" smtClean="0"/>
              <a:t>routeMiddleware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4901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MIDDLEWARE – </a:t>
            </a:r>
            <a:r>
              <a:rPr lang="en-US" dirty="0" err="1" smtClean="0"/>
              <a:t>exemplu</a:t>
            </a:r>
            <a:r>
              <a:rPr lang="en-US" dirty="0" smtClean="0"/>
              <a:t> – </a:t>
            </a:r>
            <a:r>
              <a:rPr lang="en-US" dirty="0" err="1" smtClean="0"/>
              <a:t>transmiterea</a:t>
            </a:r>
            <a:r>
              <a:rPr lang="en-US" dirty="0" smtClean="0"/>
              <a:t> </a:t>
            </a:r>
            <a:r>
              <a:rPr lang="en-US" dirty="0" err="1" smtClean="0"/>
              <a:t>rolului</a:t>
            </a:r>
            <a:r>
              <a:rPr lang="en-US" dirty="0" smtClean="0"/>
              <a:t> </a:t>
            </a:r>
            <a:r>
              <a:rPr lang="en-US" dirty="0" err="1" smtClean="0"/>
              <a:t>utilizatorului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3" y="1872867"/>
            <a:ext cx="4883174" cy="488047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artisan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make:middleware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RoleMiddleware</a:t>
            </a:r>
            <a:endParaRPr lang="en-US" b="1" dirty="0" smtClean="0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app/Http/Middleware/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RoleMiddleware.php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&lt;?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namespace App\Http\Middleware;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Closure;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RoleMiddleware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public function handle($request, Closure $next, $role) 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echo "Role: ".$role;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return $next($request);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app\Http\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Kernel.php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$protected 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routeMiddleware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=[‘Role’ =&gt; \App\Http\Middleware\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RoleMiddleware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::class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artisan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make:controller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TestController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</a:t>
            </a:r>
            <a:r>
              <a:rPr lang="en-US" b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plain</a:t>
            </a:r>
            <a:endParaRPr lang="en-US" b="1" dirty="0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0" y="1872867"/>
            <a:ext cx="4883174" cy="44626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app/Http/</a:t>
            </a:r>
            <a:r>
              <a:rPr lang="en-US" sz="1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TestController.php</a:t>
            </a:r>
            <a:endParaRPr lang="en-US" sz="1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&lt;?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endParaRPr lang="en-US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namespace App\Http\Controllers;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use Illuminate\Http\Request;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use App\Http\Requests;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use App\Http\Controllers\Controller;</a:t>
            </a:r>
          </a:p>
          <a:p>
            <a:pPr marL="0" indent="0">
              <a:buNone/>
            </a:pPr>
            <a:endParaRPr lang="en-US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TestController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extends Controller {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public function index(){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echo "&lt;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&gt;Test Controller.";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r>
              <a:rPr lang="en-US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sz="1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app/Http/</a:t>
            </a:r>
            <a:r>
              <a:rPr lang="en-US" sz="1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routes.php</a:t>
            </a:r>
            <a:endParaRPr lang="en-US" sz="1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Route::get('role</a:t>
            </a:r>
            <a:r>
              <a:rPr lang="en-US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',['middleware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' =&gt; '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Role:editor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',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'uses' =&gt; '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TestController@index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',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]);</a:t>
            </a:r>
          </a:p>
        </p:txBody>
      </p:sp>
    </p:spTree>
    <p:extLst>
      <p:ext uri="{BB962C8B-B14F-4D97-AF65-F5344CB8AC3E}">
        <p14:creationId xmlns:p14="http://schemas.microsoft.com/office/powerpoint/2010/main" val="122659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b="1" dirty="0" err="1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b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artisan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make:controller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&lt;controller-name&gt; --plain</a:t>
            </a:r>
            <a:endParaRPr lang="en-US" b="1" dirty="0" smtClean="0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App/Http/Controllers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oute::get(‘base URI’, ‘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controller@method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’)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230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CONTROLLER - </a:t>
            </a:r>
            <a:r>
              <a:rPr lang="en-US" dirty="0" err="1" smtClean="0"/>
              <a:t>Exemplu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1804416"/>
            <a:ext cx="11029615" cy="493776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b="1" dirty="0" err="1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b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artisan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make:controller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UserController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–plain</a:t>
            </a:r>
          </a:p>
          <a:p>
            <a:pPr marL="0" indent="0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App/Http/Controllers/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UserController.php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Route::get('profile', [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'middleware' =&gt;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auth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',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'uses' =&gt;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UserController@showProfile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]);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namespace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App\Http\Controllers;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Illuminate\Http\Request;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App\Http\Requests;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App\Http\Controllers\Controller;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UserController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extends Controller 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public function __construct(){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$this-&gt;middleware('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auth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6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CONTROLLER - </a:t>
            </a:r>
            <a:r>
              <a:rPr lang="en-US" dirty="0" err="1" smtClean="0"/>
              <a:t>Exemplu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3" y="1804416"/>
            <a:ext cx="4795479" cy="493776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app/Http/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routes.php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Route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::get('/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usercontroller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/path',[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'middleware' =&gt; 'First',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'uses' =&gt;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UserController@showPath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]);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b="1" dirty="0" err="1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b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artisan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make:middleware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FirstMiddleware</a:t>
            </a:r>
            <a:endParaRPr lang="en-US" b="1" dirty="0" smtClean="0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app/Http/Middleware/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FirstMiddleware.php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namespace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App\Http\Middleware;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Closure;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FirstMiddleware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public function handle($request, Closure $next) 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echo '&lt;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&gt;First Middleware';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return $next($request);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183417" y="1804416"/>
            <a:ext cx="4795479" cy="4937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artisan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make:middleware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SecondMiddleware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 2" panose="05020102010507070707" pitchFamily="18" charset="2"/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app/Http/Middleware/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SecondMiddleware.php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 2" panose="05020102010507070707" pitchFamily="18" charset="2"/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namespace App\Http\Middleware;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use Closure;</a:t>
            </a:r>
          </a:p>
          <a:p>
            <a:pPr marL="0" indent="0">
              <a:buFont typeface="Wingdings 2" panose="05020102010507070707" pitchFamily="18" charset="2"/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SecondMiddleware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public function handle($request, Closure $next) {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echo '&lt;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&gt;Second Middleware';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return $next($request);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Font typeface="Wingdings 2" panose="05020102010507070707" pitchFamily="18" charset="2"/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b="1" dirty="0" err="1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b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artisan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make:controller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UserController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–plain</a:t>
            </a:r>
          </a:p>
          <a:p>
            <a:pPr marL="0" indent="0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app/Http/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UserController.php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558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CONTROLLER - </a:t>
            </a:r>
            <a:r>
              <a:rPr lang="en-US" dirty="0" err="1" smtClean="0"/>
              <a:t>Exemplu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3" y="1804416"/>
            <a:ext cx="4795479" cy="493776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&lt;?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namespace App\Http\Controllers;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Illuminate\Http\Request;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App\Http\Requests;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App\Http\Controllers\Controller;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UserController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extends Controller 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public function __construct(){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$this-&gt;middleware('Second');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public function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showPath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(Request $request){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uri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$request-&gt;path();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echo '&lt;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&gt;URI: '.$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uri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   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url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$request-&gt;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url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echo '&lt;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&gt;';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echo 'URL: '.$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url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$method = $request-&gt;method();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echo '&lt;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&gt;';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echo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'Method: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'.$method;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b="1" dirty="0" err="1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b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artisan serve</a:t>
            </a:r>
            <a:endParaRPr lang="en-US" b="1" dirty="0" smtClean="0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924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1927952"/>
            <a:ext cx="11029615" cy="470420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artisan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make:controller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MyController</a:t>
            </a:r>
            <a:endParaRPr lang="en-US" b="1" dirty="0" smtClean="0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app/Http/Controllers/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MyController.php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namespace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App\Http\Controllers;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Illuminate\Http\Request;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App\Http\Requests;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App\Http\Controllers\Controller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MyController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extends Controller 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public function index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(){echo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'index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';}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public function create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(){echo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'create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';}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public function store(Request $request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){echo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'store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';}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public function show($id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){echo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'show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';}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public function edit($id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){echo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'edit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';}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public function update(Request $request, $id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){echo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'update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';}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public function destroy($id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){echo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'destroy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';}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397127" y="2169479"/>
            <a:ext cx="5213680" cy="36783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app/Http/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routes.php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 2" panose="05020102010507070707" pitchFamily="18" charset="2"/>
              <a:buNone/>
            </a:pP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Route::resource('my','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MyController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556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5015377" cy="4517759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 smtClean="0"/>
              <a:t>Transmiterea</a:t>
            </a:r>
            <a:r>
              <a:rPr lang="en-US" dirty="0" smtClean="0"/>
              <a:t> </a:t>
            </a:r>
            <a:r>
              <a:rPr lang="en-US" dirty="0" err="1" smtClean="0"/>
              <a:t>informatiilor</a:t>
            </a:r>
            <a:r>
              <a:rPr lang="en-US" dirty="0" smtClean="0"/>
              <a:t> </a:t>
            </a:r>
            <a:r>
              <a:rPr lang="en-US" dirty="0" err="1" smtClean="0"/>
              <a:t>tuturor</a:t>
            </a:r>
            <a:r>
              <a:rPr lang="en-US" dirty="0" smtClean="0"/>
              <a:t> view-</a:t>
            </a:r>
            <a:r>
              <a:rPr lang="en-US" dirty="0" err="1" smtClean="0"/>
              <a:t>urilor</a:t>
            </a:r>
            <a:r>
              <a:rPr lang="en-US" dirty="0" smtClean="0"/>
              <a:t> se face </a:t>
            </a:r>
            <a:r>
              <a:rPr lang="en-US" dirty="0" err="1" smtClean="0"/>
              <a:t>folosind</a:t>
            </a:r>
            <a:r>
              <a:rPr lang="en-US" dirty="0" smtClean="0"/>
              <a:t> </a:t>
            </a:r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share() </a:t>
            </a:r>
            <a:r>
              <a:rPr lang="en-US" dirty="0" err="1" smtClean="0"/>
              <a:t>si</a:t>
            </a:r>
            <a:r>
              <a:rPr lang="en-US" dirty="0" smtClean="0"/>
              <a:t> un service provider 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AppServiceProvider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app/Http/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routes.php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Route::get('/test', function(){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return view('test');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Route::get('/test2', function(){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return view('test2');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});</a:t>
            </a:r>
          </a:p>
          <a:p>
            <a:pPr marL="0" indent="0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resources/views/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test.php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&amp;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resources/views/test2.php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&lt;html&gt;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&lt;body&gt;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&lt;h1&gt;&lt;?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echo $name; ?&gt;&lt;/h1&gt;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&lt;/body&gt;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&lt;/html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219992" y="2180495"/>
            <a:ext cx="5015377" cy="45177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app/Providers/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AppServiceProvider.php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namespace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App\Providers;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use Illuminate\Support\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ServiceProvider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AppServiceProvider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extends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ServiceProvider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function boot(){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view()-&gt;share('name',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Virat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Gandhi');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function register(){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//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7786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Cerere</a:t>
            </a:r>
            <a:r>
              <a:rPr lang="en-US" dirty="0" smtClean="0"/>
              <a:t> http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//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Usage of path method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$path = $request-&gt;path();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echo 'Path Method: '.$path;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echo '&lt;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&gt;';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// Usage of is method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$pattern = $request-&gt;is('foo/*');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echo 'is Method: '.$pattern;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echo '&lt;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&gt;';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// Usage of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url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method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url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$request-&gt;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url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echo 'URL method: '.$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url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6" name="Rectangle 5"/>
          <p:cNvSpPr/>
          <p:nvPr/>
        </p:nvSpPr>
        <p:spPr>
          <a:xfrm>
            <a:off x="6230100" y="2180496"/>
            <a:ext cx="5017720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Route::get('/foo/bar','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UriController@index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http://localhost:8000/foo/bar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22532" name="Picture 4" descr="Path Metho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960" y="3290711"/>
            <a:ext cx="3810000" cy="1047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4107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Preluarea</a:t>
            </a:r>
            <a:r>
              <a:rPr lang="en-US" dirty="0" smtClean="0"/>
              <a:t> </a:t>
            </a:r>
            <a:r>
              <a:rPr lang="en-US" dirty="0" err="1" smtClean="0"/>
              <a:t>valorilor</a:t>
            </a:r>
            <a:r>
              <a:rPr lang="en-US" dirty="0" smtClean="0"/>
              <a:t> din get/post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folosind</a:t>
            </a:r>
            <a:r>
              <a:rPr lang="en-US" dirty="0" smtClean="0"/>
              <a:t> </a:t>
            </a:r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input()</a:t>
            </a:r>
            <a:r>
              <a:rPr lang="en-US" dirty="0" smtClean="0"/>
              <a:t>- are ca argument </a:t>
            </a:r>
            <a:r>
              <a:rPr lang="en-US" dirty="0" err="1" smtClean="0"/>
              <a:t>numele</a:t>
            </a:r>
            <a:r>
              <a:rPr lang="en-US" dirty="0" smtClean="0"/>
              <a:t> </a:t>
            </a:r>
            <a:r>
              <a:rPr lang="en-US" dirty="0" err="1" smtClean="0"/>
              <a:t>campului</a:t>
            </a:r>
            <a:r>
              <a:rPr lang="en-US" dirty="0" smtClean="0"/>
              <a:t> din </a:t>
            </a:r>
            <a:r>
              <a:rPr lang="en-US" dirty="0" err="1" smtClean="0"/>
              <a:t>formular</a:t>
            </a:r>
            <a:endParaRPr lang="en-US" dirty="0" smtClean="0"/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$name = $request-&gt;input('username');</a:t>
            </a:r>
          </a:p>
          <a:p>
            <a:r>
              <a:rPr lang="en-US" dirty="0" err="1" smtClean="0"/>
              <a:t>folosind</a:t>
            </a:r>
            <a:r>
              <a:rPr lang="en-US" dirty="0" smtClean="0"/>
              <a:t> </a:t>
            </a:r>
            <a:r>
              <a:rPr lang="en-US" dirty="0" err="1" smtClean="0"/>
              <a:t>instanta</a:t>
            </a:r>
            <a:r>
              <a:rPr lang="en-US" dirty="0" smtClean="0"/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request</a:t>
            </a:r>
            <a:r>
              <a:rPr lang="en-US" dirty="0" smtClean="0"/>
              <a:t> </a:t>
            </a:r>
            <a:r>
              <a:rPr lang="en-US" dirty="0" err="1" smtClean="0"/>
              <a:t>prin</a:t>
            </a:r>
            <a:r>
              <a:rPr lang="en-US" dirty="0" smtClean="0"/>
              <a:t> </a:t>
            </a:r>
            <a:r>
              <a:rPr lang="en-US" dirty="0" err="1" smtClean="0"/>
              <a:t>accesarea</a:t>
            </a:r>
            <a:r>
              <a:rPr lang="en-US" dirty="0" smtClean="0"/>
              <a:t> </a:t>
            </a:r>
            <a:r>
              <a:rPr lang="en-US" dirty="0" err="1" smtClean="0"/>
              <a:t>directa</a:t>
            </a:r>
            <a:r>
              <a:rPr lang="en-US" dirty="0" smtClean="0"/>
              <a:t> a </a:t>
            </a:r>
            <a:r>
              <a:rPr lang="en-US" dirty="0" err="1" smtClean="0"/>
              <a:t>proprietatilor</a:t>
            </a:r>
            <a:endParaRPr lang="en-US" dirty="0" smtClean="0"/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$request-&gt;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username;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89127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COOKIE - CREARE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49572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Se </a:t>
            </a:r>
            <a:r>
              <a:rPr lang="en-US" dirty="0" err="1" smtClean="0"/>
              <a:t>creaza</a:t>
            </a:r>
            <a:r>
              <a:rPr lang="en-US" dirty="0" smtClean="0"/>
              <a:t> o </a:t>
            </a:r>
            <a:r>
              <a:rPr lang="en-US" dirty="0" err="1" smtClean="0"/>
              <a:t>instanta</a:t>
            </a:r>
            <a:r>
              <a:rPr lang="en-US" dirty="0" smtClean="0"/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response</a:t>
            </a:r>
            <a:r>
              <a:rPr lang="en-US" dirty="0" smtClean="0"/>
              <a:t> a </a:t>
            </a:r>
            <a:r>
              <a:rPr lang="en-US" dirty="0" err="1" smtClean="0"/>
              <a:t>clasei</a:t>
            </a:r>
            <a:r>
              <a:rPr lang="en-US" dirty="0"/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Illuminate\Http\Response</a:t>
            </a:r>
          </a:p>
          <a:p>
            <a:r>
              <a:rPr lang="en-US" dirty="0" smtClean="0"/>
              <a:t>Se </a:t>
            </a:r>
            <a:r>
              <a:rPr lang="en-US" dirty="0" err="1" smtClean="0"/>
              <a:t>ataseaza</a:t>
            </a:r>
            <a:r>
              <a:rPr lang="en-US" dirty="0" smtClean="0"/>
              <a:t> </a:t>
            </a:r>
            <a:r>
              <a:rPr lang="en-US" dirty="0" err="1" smtClean="0"/>
              <a:t>raspunsului</a:t>
            </a:r>
            <a:r>
              <a:rPr lang="en-US" dirty="0" smtClean="0"/>
              <a:t> </a:t>
            </a:r>
            <a:r>
              <a:rPr lang="en-US" dirty="0" err="1" smtClean="0"/>
              <a:t>folosind</a:t>
            </a:r>
            <a:r>
              <a:rPr lang="en-US" dirty="0" smtClean="0"/>
              <a:t> </a:t>
            </a:r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withCookie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//Create a response instance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$response = new Illuminate\Http\Response('Hello World');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//Call the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withCookie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 method with the response method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$response-&gt;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withCookie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(cookie('name', 'value', $minutes));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//return the response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return $response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$response-&gt;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withCookie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(cookie()-&gt;forever('name', 'value'));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94063" y="5894024"/>
            <a:ext cx="104439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65370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COOKIE – </a:t>
            </a:r>
            <a:r>
              <a:rPr lang="en-US" dirty="0" err="1" smtClean="0"/>
              <a:t>preluare</a:t>
            </a:r>
            <a:r>
              <a:rPr lang="en-US" dirty="0" smtClean="0"/>
              <a:t> </a:t>
            </a:r>
            <a:r>
              <a:rPr lang="en-US" dirty="0" err="1" smtClean="0"/>
              <a:t>valoare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 </a:t>
            </a:r>
            <a:r>
              <a:rPr lang="en-US" dirty="0" err="1" smtClean="0"/>
              <a:t>foloseste</a:t>
            </a:r>
            <a:r>
              <a:rPr lang="en-US" dirty="0" smtClean="0"/>
              <a:t> o </a:t>
            </a:r>
            <a:r>
              <a:rPr lang="en-US" dirty="0" err="1" smtClean="0"/>
              <a:t>instanta</a:t>
            </a:r>
            <a:r>
              <a:rPr lang="en-US" dirty="0" smtClean="0"/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request</a:t>
            </a:r>
            <a:r>
              <a:rPr lang="en-US" dirty="0" smtClean="0"/>
              <a:t> a </a:t>
            </a:r>
            <a:r>
              <a:rPr lang="en-US" dirty="0" err="1" smtClean="0"/>
              <a:t>clasei</a:t>
            </a:r>
            <a:r>
              <a:rPr lang="en-US" dirty="0"/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Illuminate\Http\Request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pPr marL="0" indent="0">
              <a:buNone/>
            </a:pPr>
            <a:r>
              <a:rPr lang="en-US" dirty="0"/>
              <a:t>//’name’ is the name of the cookie to retrieve the value of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$value = $request-&gt;cookie('name'); </a:t>
            </a:r>
          </a:p>
        </p:txBody>
      </p:sp>
    </p:spTree>
    <p:extLst>
      <p:ext uri="{BB962C8B-B14F-4D97-AF65-F5344CB8AC3E}">
        <p14:creationId xmlns:p14="http://schemas.microsoft.com/office/powerpoint/2010/main" val="27925362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RASPUNS HTTP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583861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Fiecare</a:t>
            </a:r>
            <a:r>
              <a:rPr lang="en-US" dirty="0" smtClean="0"/>
              <a:t> </a:t>
            </a:r>
            <a:r>
              <a:rPr lang="en-US" dirty="0" err="1" smtClean="0"/>
              <a:t>cerere</a:t>
            </a:r>
            <a:r>
              <a:rPr lang="en-US" dirty="0" smtClean="0"/>
              <a:t> HTTP are un </a:t>
            </a:r>
            <a:r>
              <a:rPr lang="en-US" dirty="0" err="1" smtClean="0"/>
              <a:t>raspuns</a:t>
            </a:r>
            <a:r>
              <a:rPr lang="en-US" dirty="0" smtClean="0"/>
              <a:t> </a:t>
            </a:r>
            <a:r>
              <a:rPr lang="en-US" dirty="0" err="1" smtClean="0"/>
              <a:t>asociat</a:t>
            </a:r>
            <a:endParaRPr lang="en-US" dirty="0" smtClean="0"/>
          </a:p>
          <a:p>
            <a:r>
              <a:rPr lang="en-US" dirty="0" err="1" smtClean="0"/>
              <a:t>Raspunsul</a:t>
            </a:r>
            <a:r>
              <a:rPr lang="en-US" dirty="0" smtClean="0"/>
              <a:t> </a:t>
            </a:r>
            <a:r>
              <a:rPr lang="en-US" dirty="0" err="1" smtClean="0"/>
              <a:t>poate</a:t>
            </a:r>
            <a:r>
              <a:rPr lang="en-US" dirty="0" smtClean="0"/>
              <a:t> fi </a:t>
            </a:r>
            <a:r>
              <a:rPr lang="en-US" dirty="0" err="1" smtClean="0"/>
              <a:t>trimis</a:t>
            </a:r>
            <a:r>
              <a:rPr lang="en-US" dirty="0" smtClean="0"/>
              <a:t> ca un sir de </a:t>
            </a:r>
            <a:r>
              <a:rPr lang="en-US" dirty="0" err="1" smtClean="0"/>
              <a:t>caractere</a:t>
            </a:r>
            <a:r>
              <a:rPr lang="en-US" dirty="0" smtClean="0"/>
              <a:t> care </a:t>
            </a:r>
            <a:r>
              <a:rPr lang="en-US" dirty="0" err="1" smtClean="0"/>
              <a:t>va</a:t>
            </a:r>
            <a:r>
              <a:rPr lang="en-US" dirty="0" smtClean="0"/>
              <a:t> fi </a:t>
            </a:r>
            <a:r>
              <a:rPr lang="en-US" dirty="0" err="1" smtClean="0"/>
              <a:t>convertit</a:t>
            </a:r>
            <a:r>
              <a:rPr lang="en-US" dirty="0" smtClean="0"/>
              <a:t> automat in </a:t>
            </a:r>
            <a:r>
              <a:rPr lang="en-US" dirty="0" err="1" smtClean="0"/>
              <a:t>raspuns</a:t>
            </a:r>
            <a:r>
              <a:rPr lang="en-US" dirty="0" smtClean="0"/>
              <a:t> HTTP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Route::get('/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basic_response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', function () 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return 'Hello World';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});</a:t>
            </a:r>
          </a:p>
          <a:p>
            <a:r>
              <a:rPr lang="en-US" dirty="0" err="1"/>
              <a:t>Raspunsul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fi </a:t>
            </a:r>
            <a:r>
              <a:rPr lang="en-US" dirty="0" err="1"/>
              <a:t>trimis</a:t>
            </a:r>
            <a:r>
              <a:rPr lang="en-US" dirty="0"/>
              <a:t> </a:t>
            </a:r>
            <a:r>
              <a:rPr lang="en-US" dirty="0" err="1" smtClean="0"/>
              <a:t>prin</a:t>
            </a:r>
            <a:r>
              <a:rPr lang="en-US" dirty="0" smtClean="0"/>
              <a:t> </a:t>
            </a:r>
            <a:r>
              <a:rPr lang="en-US" dirty="0" err="1" smtClean="0"/>
              <a:t>intermediul</a:t>
            </a:r>
            <a:r>
              <a:rPr lang="en-US" dirty="0" smtClean="0"/>
              <a:t> </a:t>
            </a:r>
            <a:r>
              <a:rPr lang="en-US" dirty="0" err="1" smtClean="0"/>
              <a:t>headerelor</a:t>
            </a:r>
            <a:endParaRPr lang="en-US" dirty="0" smtClean="0"/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return response($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content,$status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-&gt;header('Content-Type', $type)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-&gt;header('X-Header-One', 'Header Value')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-&gt;header('X-Header-Two', 'Header Value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  <a:p>
            <a:pPr marL="0" indent="0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Route::get('/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header',function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return response("Hello", 200)-&gt;header('Content-Type', 'text/html');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});</a:t>
            </a:r>
          </a:p>
        </p:txBody>
      </p:sp>
      <p:pic>
        <p:nvPicPr>
          <p:cNvPr id="31747" name="Picture 3" descr="Basic Respon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0760" y="1992543"/>
            <a:ext cx="2276475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49" name="Picture 5" descr="Hell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0760" y="5175174"/>
            <a:ext cx="227647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78946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RASPUNS HTTP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Raspunsul</a:t>
            </a:r>
            <a:r>
              <a:rPr lang="en-US" dirty="0" smtClean="0"/>
              <a:t> </a:t>
            </a:r>
            <a:r>
              <a:rPr lang="en-US" dirty="0" err="1" smtClean="0"/>
              <a:t>poate</a:t>
            </a:r>
            <a:r>
              <a:rPr lang="en-US" dirty="0" smtClean="0"/>
              <a:t> fi </a:t>
            </a:r>
            <a:r>
              <a:rPr lang="en-US" dirty="0" err="1" smtClean="0"/>
              <a:t>trimis</a:t>
            </a:r>
            <a:r>
              <a:rPr lang="en-US" dirty="0" smtClean="0"/>
              <a:t> </a:t>
            </a:r>
            <a:r>
              <a:rPr lang="en-US" dirty="0" err="1" smtClean="0"/>
              <a:t>folosind</a:t>
            </a:r>
            <a:r>
              <a:rPr lang="en-US" dirty="0" smtClean="0"/>
              <a:t> JSON (</a:t>
            </a:r>
            <a:r>
              <a:rPr lang="en-US" dirty="0" err="1" smtClean="0"/>
              <a:t>setarea</a:t>
            </a:r>
            <a:r>
              <a:rPr lang="en-US" dirty="0" smtClean="0"/>
              <a:t> automata a header-</a:t>
            </a:r>
            <a:r>
              <a:rPr lang="en-US" dirty="0" err="1" smtClean="0"/>
              <a:t>ului</a:t>
            </a:r>
            <a:r>
              <a:rPr lang="en-US" dirty="0" smtClean="0"/>
              <a:t> Content-Type la application/</a:t>
            </a:r>
            <a:r>
              <a:rPr lang="en-US" dirty="0" err="1" smtClean="0"/>
              <a:t>json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Route::get('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json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',function(){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return response()-&gt;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json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(['name' =&gt;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Virat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Gandhi', 'state' =&gt; 'Gujarat']);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});</a:t>
            </a:r>
          </a:p>
        </p:txBody>
      </p:sp>
      <p:pic>
        <p:nvPicPr>
          <p:cNvPr id="33794" name="Picture 2" descr="Json Respon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6568" y="4779426"/>
            <a:ext cx="4762500" cy="1228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850742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REDIRECTIONARe</a:t>
            </a:r>
            <a:r>
              <a:rPr lang="en-US" dirty="0" smtClean="0"/>
              <a:t> </a:t>
            </a:r>
            <a:r>
              <a:rPr lang="en-US" dirty="0" err="1" smtClean="0"/>
              <a:t>catre</a:t>
            </a:r>
            <a:r>
              <a:rPr lang="en-US" dirty="0" smtClean="0"/>
              <a:t> </a:t>
            </a:r>
            <a:r>
              <a:rPr lang="en-US" dirty="0" err="1" smtClean="0"/>
              <a:t>rute</a:t>
            </a:r>
            <a:r>
              <a:rPr lang="en-US" dirty="0" smtClean="0"/>
              <a:t> </a:t>
            </a:r>
            <a:r>
              <a:rPr lang="en-US" dirty="0" err="1" smtClean="0"/>
              <a:t>numite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Route::get('/test', ['as'=&gt;'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testing',function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return view('test2');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}]);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Route::get('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redirect',function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return redirect()-&gt;route('testing');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});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http://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localhost:8000/redirect =&gt;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http://localhost:8000/test</a:t>
            </a:r>
          </a:p>
        </p:txBody>
      </p:sp>
    </p:spTree>
    <p:extLst>
      <p:ext uri="{BB962C8B-B14F-4D97-AF65-F5344CB8AC3E}">
        <p14:creationId xmlns:p14="http://schemas.microsoft.com/office/powerpoint/2010/main" val="2847683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REDIRECTIONARE </a:t>
            </a:r>
            <a:r>
              <a:rPr lang="en-US" dirty="0" err="1" smtClean="0"/>
              <a:t>catre</a:t>
            </a:r>
            <a:r>
              <a:rPr lang="en-US" dirty="0" smtClean="0"/>
              <a:t> ACTIUNI DIN CONTROLLER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Route::get('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','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RedirectController@index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Route::get('/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redirectcontroller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',function(){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return redirect()-&gt;action('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RedirectController@index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});</a:t>
            </a:r>
          </a:p>
        </p:txBody>
      </p:sp>
    </p:spTree>
    <p:extLst>
      <p:ext uri="{BB962C8B-B14F-4D97-AF65-F5344CB8AC3E}">
        <p14:creationId xmlns:p14="http://schemas.microsoft.com/office/powerpoint/2010/main" val="102336572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INSERARE IN BAZA DE DATE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2673504" y="2652730"/>
          <a:ext cx="7109474" cy="2790202"/>
        </p:xfrm>
        <a:graphic>
          <a:graphicData uri="http://schemas.openxmlformats.org/drawingml/2006/table">
            <a:tbl>
              <a:tblPr/>
              <a:tblGrid>
                <a:gridCol w="3554737">
                  <a:extLst>
                    <a:ext uri="{9D8B030D-6E8A-4147-A177-3AD203B41FA5}">
                      <a16:colId xmlns:a16="http://schemas.microsoft.com/office/drawing/2014/main" val="2073084027"/>
                    </a:ext>
                  </a:extLst>
                </a:gridCol>
                <a:gridCol w="3554737">
                  <a:extLst>
                    <a:ext uri="{9D8B030D-6E8A-4147-A177-3AD203B41FA5}">
                      <a16:colId xmlns:a16="http://schemas.microsoft.com/office/drawing/2014/main" val="2845849764"/>
                    </a:ext>
                  </a:extLst>
                </a:gridCol>
              </a:tblGrid>
              <a:tr h="396388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Syntax</a:t>
                      </a:r>
                    </a:p>
                  </a:txBody>
                  <a:tcPr marL="33209" marR="33209" marT="33209" marB="3320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>
                          <a:effectLst/>
                        </a:rPr>
                        <a:t>bool insert(string $query, array $bindings = array())</a:t>
                      </a:r>
                    </a:p>
                  </a:txBody>
                  <a:tcPr marL="33209" marR="33209" marT="33209" marB="3320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1192993"/>
                  </a:ext>
                </a:extLst>
              </a:tr>
              <a:tr h="6529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dirty="0">
                          <a:effectLst/>
                        </a:rPr>
                        <a:t>Parameters</a:t>
                      </a:r>
                    </a:p>
                  </a:txBody>
                  <a:tcPr marL="33209" marR="33209" marT="33209" marB="3320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$query(string) – query to execute in database</a:t>
                      </a:r>
                    </a:p>
                    <a:p>
                      <a:pPr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$bindings(array) – values to bind with queries</a:t>
                      </a:r>
                    </a:p>
                  </a:txBody>
                  <a:tcPr marL="33209" marR="33209" marT="33209" marB="3320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573560"/>
                  </a:ext>
                </a:extLst>
              </a:tr>
              <a:tr h="396388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Returns</a:t>
                      </a:r>
                    </a:p>
                  </a:txBody>
                  <a:tcPr marL="33209" marR="33209" marT="33209" marB="3320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>
                          <a:effectLst/>
                        </a:rPr>
                        <a:t>bool</a:t>
                      </a:r>
                    </a:p>
                  </a:txBody>
                  <a:tcPr marL="33209" marR="33209" marT="33209" marB="3320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6650822"/>
                  </a:ext>
                </a:extLst>
              </a:tr>
              <a:tr h="396388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Description</a:t>
                      </a:r>
                    </a:p>
                  </a:txBody>
                  <a:tcPr marL="33209" marR="33209" marT="33209" marB="3320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>
                          <a:effectLst/>
                        </a:rPr>
                        <a:t>Run an insert statement against the database.</a:t>
                      </a:r>
                    </a:p>
                  </a:txBody>
                  <a:tcPr marL="33209" marR="33209" marT="33209" marB="3320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52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819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INSERARE IN BAZA DE 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3" y="1905918"/>
            <a:ext cx="4806056" cy="481437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b="1" dirty="0" err="1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b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artisan </a:t>
            </a:r>
            <a:r>
              <a:rPr lang="en-US" b="1" dirty="0" err="1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make:controller</a:t>
            </a:r>
            <a:r>
              <a:rPr lang="en-US" b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StudInsertController</a:t>
            </a:r>
            <a:r>
              <a:rPr lang="en-US" b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–plain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app/Http/Controllers/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StudInsertController.php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namespace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App\Http\Controllers;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Illuminate\Http\Request;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DB;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App\Http\Requests;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App\Http\Controllers\Controller;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StudInsertController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extends Controller 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public function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insertform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return view('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stud_create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public function insert(Request $request){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$name = $request-&gt;input('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stud_name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DB::insert('insert into student (name) values(?)',[$name]);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echo "Record inserted successfully.&lt;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/&gt;";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echo '&lt;a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"/insert"&gt;Click Here&lt;/a&gt; to go back.';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87249" y="1894901"/>
            <a:ext cx="6349283" cy="48143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resources/views/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stud_create.php</a:t>
            </a: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html&gt;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&lt;head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&lt;title&gt;Student Management | Add&lt;/title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&lt;/head&gt;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&lt;body&gt;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&lt;form action = "/create" method = "post"&gt;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&lt;input type = "hidden" name = "_token" value = "&lt;?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echo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csrf_token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 ?&gt;"&gt;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&lt;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table&gt;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&lt;td&gt;Name&lt;/td&gt;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&lt;td&gt;&lt;input type='text' name='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stud_name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 /&gt;&lt;/td&gt;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&lt;td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colspan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'2'&gt;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&lt;input type = 'submit' value = "Add student"/&gt;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&lt;/td&gt;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&lt;/table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&lt;/form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&lt;/body&gt;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&lt;/html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app/Http/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routes.php</a:t>
            </a: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Route::get('insert','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StudInsertController@insertform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Route::post('create','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StudInsertController@insert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</p:txBody>
      </p:sp>
      <p:pic>
        <p:nvPicPr>
          <p:cNvPr id="37890" name="Picture 2" descr="Insert Recor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300" y="5040025"/>
            <a:ext cx="4647703" cy="821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798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STRUCTURA UNEI PAGINI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440641"/>
          </a:xfrm>
        </p:spPr>
        <p:txBody>
          <a:bodyPr/>
          <a:lstStyle/>
          <a:p>
            <a:r>
              <a:rPr lang="en-US" dirty="0" smtClean="0"/>
              <a:t>Se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folosi</a:t>
            </a:r>
            <a:r>
              <a:rPr lang="en-US" dirty="0" smtClean="0"/>
              <a:t> Blade, un motor </a:t>
            </a:r>
            <a:r>
              <a:rPr lang="en-US" dirty="0" err="1" smtClean="0"/>
              <a:t>prin</a:t>
            </a:r>
            <a:r>
              <a:rPr lang="en-US" dirty="0" smtClean="0"/>
              <a:t> </a:t>
            </a:r>
            <a:r>
              <a:rPr lang="en-US" dirty="0" err="1" smtClean="0"/>
              <a:t>intermediul</a:t>
            </a:r>
            <a:r>
              <a:rPr lang="en-US" dirty="0" smtClean="0"/>
              <a:t> </a:t>
            </a:r>
            <a:r>
              <a:rPr lang="en-US" dirty="0" err="1" smtClean="0"/>
              <a:t>caruia</a:t>
            </a:r>
            <a:r>
              <a:rPr lang="en-US" dirty="0" smtClean="0"/>
              <a:t> se </a:t>
            </a:r>
            <a:r>
              <a:rPr lang="en-US" dirty="0" err="1" smtClean="0"/>
              <a:t>creeaza</a:t>
            </a:r>
            <a:r>
              <a:rPr lang="en-US" dirty="0" smtClean="0"/>
              <a:t> </a:t>
            </a:r>
            <a:r>
              <a:rPr lang="en-US" dirty="0" err="1" smtClean="0"/>
              <a:t>sabloane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diferite</a:t>
            </a:r>
            <a:r>
              <a:rPr lang="en-US" dirty="0" smtClean="0"/>
              <a:t> </a:t>
            </a:r>
            <a:r>
              <a:rPr lang="en-US" dirty="0" err="1" smtClean="0"/>
              <a:t>sectiuni</a:t>
            </a:r>
            <a:r>
              <a:rPr lang="en-US" dirty="0" smtClean="0"/>
              <a:t> din </a:t>
            </a:r>
            <a:r>
              <a:rPr lang="en-US" dirty="0" err="1" smtClean="0"/>
              <a:t>pagina</a:t>
            </a:r>
            <a:r>
              <a:rPr lang="en-US" dirty="0" smtClean="0"/>
              <a:t> (</a:t>
            </a:r>
            <a:r>
              <a:rPr lang="en-US" dirty="0" err="1" smtClean="0"/>
              <a:t>fisiere</a:t>
            </a:r>
            <a:r>
              <a:rPr lang="en-US" dirty="0" smtClean="0"/>
              <a:t> cu </a:t>
            </a:r>
            <a:r>
              <a:rPr lang="en-US" dirty="0" err="1" smtClean="0"/>
              <a:t>extensia</a:t>
            </a:r>
            <a:r>
              <a:rPr lang="en-US" dirty="0" smtClean="0"/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blade.php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Structura</a:t>
            </a:r>
            <a:r>
              <a:rPr lang="en-US" dirty="0" smtClean="0"/>
              <a:t> </a:t>
            </a:r>
            <a:r>
              <a:rPr lang="en-US" dirty="0" err="1" smtClean="0"/>
              <a:t>unei</a:t>
            </a:r>
            <a:r>
              <a:rPr lang="en-US" dirty="0" smtClean="0"/>
              <a:t> </a:t>
            </a:r>
            <a:r>
              <a:rPr lang="en-US" dirty="0" err="1" smtClean="0"/>
              <a:t>pagini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master.blade.php</a:t>
            </a:r>
            <a:r>
              <a:rPr lang="en-US" dirty="0" smtClean="0"/>
              <a:t> – </a:t>
            </a:r>
            <a:r>
              <a:rPr lang="en-US" dirty="0" err="1" smtClean="0"/>
              <a:t>fişierul</a:t>
            </a:r>
            <a:r>
              <a:rPr lang="en-US" dirty="0" smtClean="0"/>
              <a:t> </a:t>
            </a:r>
            <a:r>
              <a:rPr lang="en-US" dirty="0"/>
              <a:t>care </a:t>
            </a:r>
            <a:r>
              <a:rPr lang="en-US" dirty="0" err="1" smtClean="0"/>
              <a:t>reuneste</a:t>
            </a:r>
            <a:r>
              <a:rPr lang="en-US" dirty="0" smtClean="0"/>
              <a:t> </a:t>
            </a:r>
            <a:r>
              <a:rPr lang="en-US" dirty="0" err="1" smtClean="0"/>
              <a:t>toate</a:t>
            </a:r>
            <a:r>
              <a:rPr lang="en-US" dirty="0" smtClean="0"/>
              <a:t> </a:t>
            </a:r>
            <a:r>
              <a:rPr lang="en-US" dirty="0" err="1"/>
              <a:t>părţile</a:t>
            </a:r>
            <a:r>
              <a:rPr lang="en-US" dirty="0"/>
              <a:t> </a:t>
            </a:r>
            <a:r>
              <a:rPr lang="en-US" dirty="0" err="1"/>
              <a:t>componente</a:t>
            </a:r>
            <a:r>
              <a:rPr lang="en-US" dirty="0"/>
              <a:t> ale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pagini</a:t>
            </a:r>
            <a:r>
              <a:rPr lang="en-US" dirty="0"/>
              <a:t>;</a:t>
            </a:r>
          </a:p>
          <a:p>
            <a:pPr lvl="1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head.blade.php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err="1"/>
              <a:t>aici</a:t>
            </a:r>
            <a:r>
              <a:rPr lang="en-US" dirty="0"/>
              <a:t> </a:t>
            </a:r>
            <a:r>
              <a:rPr lang="en-US" dirty="0" err="1"/>
              <a:t>vom</a:t>
            </a:r>
            <a:r>
              <a:rPr lang="en-US" dirty="0"/>
              <a:t> </a:t>
            </a:r>
            <a:r>
              <a:rPr lang="en-US" dirty="0" err="1"/>
              <a:t>pune</a:t>
            </a:r>
            <a:r>
              <a:rPr lang="en-US" dirty="0"/>
              <a:t> </a:t>
            </a:r>
            <a:r>
              <a:rPr lang="en-US" dirty="0" err="1"/>
              <a:t>codul</a:t>
            </a:r>
            <a:r>
              <a:rPr lang="en-US" dirty="0"/>
              <a:t> </a:t>
            </a:r>
            <a:r>
              <a:rPr lang="en-US" dirty="0" err="1"/>
              <a:t>paginii</a:t>
            </a:r>
            <a:r>
              <a:rPr lang="en-US" dirty="0"/>
              <a:t> </a:t>
            </a:r>
            <a:r>
              <a:rPr lang="en-US" dirty="0" err="1"/>
              <a:t>pana</a:t>
            </a:r>
            <a:r>
              <a:rPr lang="en-US" dirty="0"/>
              <a:t> la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&lt;/head&gt;;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header.blade.php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– </a:t>
            </a:r>
            <a:r>
              <a:rPr lang="en-US" dirty="0" err="1" smtClean="0"/>
              <a:t>codul</a:t>
            </a:r>
            <a:r>
              <a:rPr lang="en-US" dirty="0" smtClean="0"/>
              <a:t> care </a:t>
            </a:r>
            <a:r>
              <a:rPr lang="en-US" dirty="0" err="1" smtClean="0"/>
              <a:t>descrie</a:t>
            </a:r>
            <a:r>
              <a:rPr lang="en-US" dirty="0" smtClean="0"/>
              <a:t> header-</a:t>
            </a:r>
            <a:r>
              <a:rPr lang="en-US" dirty="0" err="1" smtClean="0"/>
              <a:t>ul</a:t>
            </a:r>
            <a:r>
              <a:rPr lang="en-US" dirty="0" smtClean="0"/>
              <a:t> </a:t>
            </a:r>
            <a:r>
              <a:rPr lang="en-US" dirty="0"/>
              <a:t>(logo-</a:t>
            </a:r>
            <a:r>
              <a:rPr lang="en-US" dirty="0" err="1"/>
              <a:t>ul</a:t>
            </a:r>
            <a:r>
              <a:rPr lang="en-US" dirty="0"/>
              <a:t> site-</a:t>
            </a:r>
            <a:r>
              <a:rPr lang="en-US" dirty="0" err="1"/>
              <a:t>ului</a:t>
            </a:r>
            <a:r>
              <a:rPr lang="en-US" dirty="0"/>
              <a:t>, </a:t>
            </a:r>
            <a:r>
              <a:rPr lang="en-US" dirty="0" err="1"/>
              <a:t>meniul</a:t>
            </a:r>
            <a:r>
              <a:rPr lang="en-US" dirty="0"/>
              <a:t> </a:t>
            </a:r>
            <a:r>
              <a:rPr lang="en-US" dirty="0" err="1"/>
              <a:t>orizontal</a:t>
            </a:r>
            <a:r>
              <a:rPr lang="en-US" dirty="0"/>
              <a:t> etc.);</a:t>
            </a:r>
          </a:p>
          <a:p>
            <a:pPr lvl="1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footer.blade.php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– </a:t>
            </a:r>
            <a:r>
              <a:rPr lang="en-US" dirty="0" err="1"/>
              <a:t>aici</a:t>
            </a:r>
            <a:r>
              <a:rPr lang="en-US" dirty="0"/>
              <a:t> </a:t>
            </a:r>
            <a:r>
              <a:rPr lang="en-US" dirty="0" err="1"/>
              <a:t>vom</a:t>
            </a:r>
            <a:r>
              <a:rPr lang="en-US" dirty="0"/>
              <a:t> </a:t>
            </a:r>
            <a:r>
              <a:rPr lang="en-US" dirty="0" err="1"/>
              <a:t>pune</a:t>
            </a:r>
            <a:r>
              <a:rPr lang="en-US" dirty="0"/>
              <a:t> </a:t>
            </a:r>
            <a:r>
              <a:rPr lang="en-US" dirty="0" err="1"/>
              <a:t>eventualele</a:t>
            </a:r>
            <a:r>
              <a:rPr lang="en-US" dirty="0"/>
              <a:t> tag-</a:t>
            </a:r>
            <a:r>
              <a:rPr lang="en-US" dirty="0" err="1"/>
              <a:t>uri</a:t>
            </a:r>
            <a:r>
              <a:rPr lang="en-US" dirty="0"/>
              <a:t> de </a:t>
            </a:r>
            <a:r>
              <a:rPr lang="en-US" dirty="0" err="1"/>
              <a:t>închidere</a:t>
            </a:r>
            <a:r>
              <a:rPr lang="en-US" dirty="0"/>
              <a:t> a div-</a:t>
            </a:r>
            <a:r>
              <a:rPr lang="en-US" dirty="0" err="1"/>
              <a:t>urilor</a:t>
            </a:r>
            <a:r>
              <a:rPr lang="en-US" dirty="0"/>
              <a:t> </a:t>
            </a:r>
            <a:r>
              <a:rPr lang="en-US" dirty="0" err="1"/>
              <a:t>paginii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 smtClean="0"/>
              <a:t>codul</a:t>
            </a:r>
            <a:r>
              <a:rPr lang="en-US" dirty="0" smtClean="0"/>
              <a:t> care </a:t>
            </a:r>
            <a:r>
              <a:rPr lang="en-US" dirty="0" err="1" smtClean="0"/>
              <a:t>descrie</a:t>
            </a:r>
            <a:r>
              <a:rPr lang="en-US" dirty="0" smtClean="0"/>
              <a:t> footer-</a:t>
            </a:r>
            <a:r>
              <a:rPr lang="en-US" dirty="0" err="1" smtClean="0"/>
              <a:t>ul</a:t>
            </a:r>
            <a:r>
              <a:rPr lang="en-US" dirty="0" smtClean="0"/>
              <a:t>;</a:t>
            </a:r>
            <a:endParaRPr lang="en-US" dirty="0"/>
          </a:p>
          <a:p>
            <a:pPr lvl="1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foot.blade.php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err="1"/>
              <a:t>aici</a:t>
            </a:r>
            <a:r>
              <a:rPr lang="en-US" dirty="0"/>
              <a:t> </a:t>
            </a:r>
            <a:r>
              <a:rPr lang="en-US" dirty="0" err="1"/>
              <a:t>vom</a:t>
            </a:r>
            <a:r>
              <a:rPr lang="en-US" dirty="0"/>
              <a:t> </a:t>
            </a:r>
            <a:r>
              <a:rPr lang="en-US" dirty="0" err="1"/>
              <a:t>pune</a:t>
            </a:r>
            <a:r>
              <a:rPr lang="en-US" dirty="0"/>
              <a:t> </a:t>
            </a:r>
            <a:r>
              <a:rPr lang="en-US" dirty="0" err="1"/>
              <a:t>eventualele</a:t>
            </a:r>
            <a:r>
              <a:rPr lang="en-US" dirty="0"/>
              <a:t> </a:t>
            </a:r>
            <a:r>
              <a:rPr lang="en-US" dirty="0" err="1"/>
              <a:t>scripturi</a:t>
            </a:r>
            <a:r>
              <a:rPr lang="en-US" dirty="0"/>
              <a:t> </a:t>
            </a:r>
            <a:r>
              <a:rPr lang="en-US" dirty="0" err="1"/>
              <a:t>javascript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orice</a:t>
            </a:r>
            <a:r>
              <a:rPr lang="en-US" dirty="0"/>
              <a:t> </a:t>
            </a:r>
            <a:r>
              <a:rPr lang="en-US" dirty="0" err="1"/>
              <a:t>ţine</a:t>
            </a:r>
            <a:r>
              <a:rPr lang="en-US" dirty="0"/>
              <a:t> de </a:t>
            </a:r>
            <a:r>
              <a:rPr lang="en-US" dirty="0" err="1"/>
              <a:t>acestea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Fisierele</a:t>
            </a:r>
            <a:r>
              <a:rPr lang="en-US" dirty="0" smtClean="0"/>
              <a:t> se </a:t>
            </a:r>
            <a:r>
              <a:rPr lang="en-US" dirty="0" err="1" smtClean="0"/>
              <a:t>salveaza</a:t>
            </a:r>
            <a:r>
              <a:rPr lang="en-US" dirty="0" smtClean="0"/>
              <a:t> in folder-</a:t>
            </a:r>
            <a:r>
              <a:rPr lang="en-US" dirty="0" err="1" smtClean="0"/>
              <a:t>ul</a:t>
            </a:r>
            <a:r>
              <a:rPr lang="en-US" dirty="0" smtClean="0"/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resources/views/layouts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55836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 DIN BAZA de date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219450" y="2481104"/>
          <a:ext cx="5753100" cy="3078480"/>
        </p:xfrm>
        <a:graphic>
          <a:graphicData uri="http://schemas.openxmlformats.org/drawingml/2006/table">
            <a:tbl>
              <a:tblPr/>
              <a:tblGrid>
                <a:gridCol w="2876550">
                  <a:extLst>
                    <a:ext uri="{9D8B030D-6E8A-4147-A177-3AD203B41FA5}">
                      <a16:colId xmlns:a16="http://schemas.microsoft.com/office/drawing/2014/main" val="2246626137"/>
                    </a:ext>
                  </a:extLst>
                </a:gridCol>
                <a:gridCol w="2876550">
                  <a:extLst>
                    <a:ext uri="{9D8B030D-6E8A-4147-A177-3AD203B41FA5}">
                      <a16:colId xmlns:a16="http://schemas.microsoft.com/office/drawing/2014/main" val="21965737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>
                          <a:effectLst/>
                        </a:rPr>
                        <a:t>Syntax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array select(string $query, array $bindings = array())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58435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>
                          <a:effectLst/>
                        </a:rPr>
                        <a:t>Parameters</a:t>
                      </a: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Font typeface="Arial" panose="020B0604020202020204" pitchFamily="34" charset="0"/>
                        <a:buChar char="•"/>
                      </a:pPr>
                      <a:r>
                        <a:rPr lang="en-US">
                          <a:solidFill>
                            <a:srgbClr val="000000"/>
                          </a:solidFill>
                          <a:effectLst/>
                        </a:rPr>
                        <a:t>$query(string) – query to execute in database</a:t>
                      </a:r>
                    </a:p>
                    <a:p>
                      <a:pPr fontAlgn="t">
                        <a:buFont typeface="Arial" panose="020B0604020202020204" pitchFamily="34" charset="0"/>
                        <a:buChar char="•"/>
                      </a:pPr>
                      <a:r>
                        <a:rPr lang="en-US">
                          <a:solidFill>
                            <a:srgbClr val="000000"/>
                          </a:solidFill>
                          <a:effectLst/>
                        </a:rPr>
                        <a:t>$bindings(array) – values to bind with queries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8072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US">
                          <a:effectLst/>
                        </a:rPr>
                        <a:t>Returns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array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80721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US">
                          <a:effectLst/>
                        </a:rPr>
                        <a:t>Description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>
                          <a:effectLst/>
                        </a:rPr>
                        <a:t>Run a select statement against the database.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62129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138481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 DIN BAZA de 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3" y="1905918"/>
            <a:ext cx="4806056" cy="481437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artisan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make:controller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StudViewController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–plain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app/Http/Controllers/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StudViewController.php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namespace App\Http\Controllers;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Illuminate\Http\Request;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DB;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App\Http\Requests;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App\Http\Controllers\Controller;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StudViewController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extends Controller 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public function index(){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$users = DB::select('select * from student');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return view('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stud_view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',['users'=&gt;$users]);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87249" y="1894901"/>
            <a:ext cx="6349283" cy="48143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resources/views/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stud_view.blade.php</a:t>
            </a: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html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&lt;head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title&gt;View Student Records&lt;/title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&gt;&lt;/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head&gt;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body&gt;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&lt;table border = 1&gt;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&lt;td&gt;ID&lt;/td&gt;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&lt;td&gt;Name&lt;/td&gt;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&lt;/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@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foreach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($users as $user)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&lt;td&gt;{{ $user-&gt;id }}&lt;/td&gt;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&lt;td&gt;{{ $user-&gt;name }}&lt;/td&gt;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&lt;/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@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endforeach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&lt;/table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&lt;/body&gt;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&lt;/html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app/Http/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routes.php</a:t>
            </a: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Route::get('view-records','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StudViewController@index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</p:txBody>
      </p:sp>
    </p:spTree>
    <p:extLst>
      <p:ext uri="{BB962C8B-B14F-4D97-AF65-F5344CB8AC3E}">
        <p14:creationId xmlns:p14="http://schemas.microsoft.com/office/powerpoint/2010/main" val="13242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UPDATE BAZA DE DATE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1791066"/>
              </p:ext>
            </p:extLst>
          </p:nvPr>
        </p:nvGraphicFramePr>
        <p:xfrm>
          <a:off x="3219450" y="2481104"/>
          <a:ext cx="5753100" cy="3078480"/>
        </p:xfrm>
        <a:graphic>
          <a:graphicData uri="http://schemas.openxmlformats.org/drawingml/2006/table">
            <a:tbl>
              <a:tblPr/>
              <a:tblGrid>
                <a:gridCol w="2876550">
                  <a:extLst>
                    <a:ext uri="{9D8B030D-6E8A-4147-A177-3AD203B41FA5}">
                      <a16:colId xmlns:a16="http://schemas.microsoft.com/office/drawing/2014/main" val="335292047"/>
                    </a:ext>
                  </a:extLst>
                </a:gridCol>
                <a:gridCol w="2876550">
                  <a:extLst>
                    <a:ext uri="{9D8B030D-6E8A-4147-A177-3AD203B41FA5}">
                      <a16:colId xmlns:a16="http://schemas.microsoft.com/office/drawing/2014/main" val="366538174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US">
                          <a:effectLst/>
                        </a:rPr>
                        <a:t>Syntax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int update(string $query, array $bindings = array())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84211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>
                          <a:effectLst/>
                        </a:rPr>
                        <a:t>Parameters</a:t>
                      </a: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Font typeface="Arial" panose="020B0604020202020204" pitchFamily="34" charset="0"/>
                        <a:buChar char="•"/>
                      </a:pPr>
                      <a:r>
                        <a:rPr lang="en-US">
                          <a:solidFill>
                            <a:srgbClr val="000000"/>
                          </a:solidFill>
                          <a:effectLst/>
                        </a:rPr>
                        <a:t>$query(string) – query to execute in database</a:t>
                      </a:r>
                    </a:p>
                    <a:p>
                      <a:pPr fontAlgn="t">
                        <a:buFont typeface="Arial" panose="020B0604020202020204" pitchFamily="34" charset="0"/>
                        <a:buChar char="•"/>
                      </a:pPr>
                      <a:r>
                        <a:rPr lang="en-US">
                          <a:solidFill>
                            <a:srgbClr val="000000"/>
                          </a:solidFill>
                          <a:effectLst/>
                        </a:rPr>
                        <a:t>$bindings(array) – values to bind with queries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93269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US">
                          <a:effectLst/>
                        </a:rPr>
                        <a:t>Returns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int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31824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US">
                          <a:effectLst/>
                        </a:rPr>
                        <a:t>Description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>
                          <a:effectLst/>
                        </a:rPr>
                        <a:t>Run an update statement against the database.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8668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946212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</a:t>
            </a:r>
            <a:r>
              <a:rPr lang="en-US" dirty="0"/>
              <a:t>BAZA de 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3" y="1905918"/>
            <a:ext cx="4806056" cy="4814371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artisan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make:controller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StudUpdateController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–plain</a:t>
            </a:r>
            <a:endParaRPr lang="ro-RO" b="1" dirty="0" smtClean="0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namespace App\Http\Controllers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ro-RO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Illuminate\Http\Request;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DB;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App\Http\Requests;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App\Http\Controllers\Controller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StudUpdateController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extends Controller 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public function index(){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$users = DB::select('select * from student');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return view('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stud_edit_view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',['users'=&gt;$users]);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public function show($id) 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$users = DB::select('select * from student where id = ?',[$id]);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return view('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stud_update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',['users'=&gt;$users]);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public function edit(Request 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request,$id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$name = $request-&gt;input('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stud_name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DB::update('update student set name = ? where id = ?',[$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name,$id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echo "Record updated successfully.&lt;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/&gt;";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echo '&lt;a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"/edit-records"&gt;Click Here&lt;/a&gt; to go back.';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87249" y="1894901"/>
            <a:ext cx="3327093" cy="48143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resources/views/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stud_edit_view.blade.php</a:t>
            </a:r>
            <a:endParaRPr lang="ro-RO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&lt;html&gt;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&lt;head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&lt;title&gt;View Student Records&lt;/title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&gt;&lt;/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head&gt;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&lt;body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&lt;table border = "1"&gt;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&lt;td&gt;ID&lt;/td&gt;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&lt;td&gt;Name&lt;/td&gt;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&lt;td&gt;Edit&lt;/td&gt;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&lt;/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@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foreach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($users as $user)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&lt;td&gt;{{ $user-&gt;id }}&lt;/td&gt;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&lt;td&gt;{{ $user-&gt;name }}&lt;/td&gt;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&lt;td&gt;&lt;a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'edit/{{ $user-&gt;id }}'&gt;Edit&lt;/a&gt;&lt;/td&gt;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&lt;/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@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endforeach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&lt;/table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&lt;/body&gt;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&lt;/html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app/Http/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routes.php</a:t>
            </a: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Route::get('edit-records','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StudUpdateController@index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Route::get('edit/{id}','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StudUpdateController@show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Route::post('edit/{id}','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StudUpdateController@edit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8626207" y="1894900"/>
            <a:ext cx="3565793" cy="48143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resources/views/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stud_update.php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&lt;html&gt;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&lt;head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&lt;title&gt;Student Management | Edit&lt;/title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&lt;/head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&lt;body&gt;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&lt;form action = "/edit/&lt;?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echo $users[0]-&gt;id; ?&gt;" method = "post"&gt;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&lt;input type = "hidden" name = "_token" value = "&lt;?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echo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csrf_token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?&gt;"&gt;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&lt;table&gt;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&lt;td&gt;Name&lt;/td&gt;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&lt;td&gt;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&lt;input type = 'text' name =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stud_name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 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value = '&lt;?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echo$users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[0]-&gt;name; ?&gt;'/&gt;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&lt;/td&gt;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&lt;td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colspan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'2'&gt;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&lt;input type = 'submit' value = "Update student" /&gt;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&lt;/td&gt;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&lt;/table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&lt;/form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&lt;/body&gt;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303400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DELETE DIN BAZA DE DATE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219450" y="2481104"/>
          <a:ext cx="5753100" cy="3078480"/>
        </p:xfrm>
        <a:graphic>
          <a:graphicData uri="http://schemas.openxmlformats.org/drawingml/2006/table">
            <a:tbl>
              <a:tblPr/>
              <a:tblGrid>
                <a:gridCol w="2876550">
                  <a:extLst>
                    <a:ext uri="{9D8B030D-6E8A-4147-A177-3AD203B41FA5}">
                      <a16:colId xmlns:a16="http://schemas.microsoft.com/office/drawing/2014/main" val="1731901944"/>
                    </a:ext>
                  </a:extLst>
                </a:gridCol>
                <a:gridCol w="2876550">
                  <a:extLst>
                    <a:ext uri="{9D8B030D-6E8A-4147-A177-3AD203B41FA5}">
                      <a16:colId xmlns:a16="http://schemas.microsoft.com/office/drawing/2014/main" val="7273891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US">
                          <a:effectLst/>
                        </a:rPr>
                        <a:t>Syntax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int delete(string $query, array $bindings = array())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96789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>
                          <a:effectLst/>
                        </a:rPr>
                        <a:t>Parameters</a:t>
                      </a: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Font typeface="Arial" panose="020B0604020202020204" pitchFamily="34" charset="0"/>
                        <a:buChar char="•"/>
                      </a:pPr>
                      <a:r>
                        <a:rPr lang="en-US">
                          <a:solidFill>
                            <a:srgbClr val="000000"/>
                          </a:solidFill>
                          <a:effectLst/>
                        </a:rPr>
                        <a:t>$query(string) – query to execute in database</a:t>
                      </a:r>
                    </a:p>
                    <a:p>
                      <a:pPr fontAlgn="t">
                        <a:buFont typeface="Arial" panose="020B0604020202020204" pitchFamily="34" charset="0"/>
                        <a:buChar char="•"/>
                      </a:pPr>
                      <a:r>
                        <a:rPr lang="en-US">
                          <a:solidFill>
                            <a:srgbClr val="000000"/>
                          </a:solidFill>
                          <a:effectLst/>
                        </a:rPr>
                        <a:t>$bindings(array) – values to bind with queries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52515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US">
                          <a:effectLst/>
                        </a:rPr>
                        <a:t>Returns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int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22336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US">
                          <a:effectLst/>
                        </a:rPr>
                        <a:t>Description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>
                          <a:effectLst/>
                        </a:rPr>
                        <a:t>Run a delete statement against the database.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56769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28424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DELETE DIN BAZA DE 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3" y="1905918"/>
            <a:ext cx="4806056" cy="481437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artisan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make:controller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StudDeleteController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–plain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app/Http/Controllers/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StudDeleteController.php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namespace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App\Http\Controllers;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Illuminate\Http\Request;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DB;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App\Http\Requests;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App\Http\Controllers\Controller;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StudDeleteController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extends Controller 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public function index(){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$users = DB::select('select * from student');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return view('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stud_delete_view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',['users'=&gt;$users]);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public function destroy($id) 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DB::delete('delete from student where id = ?',[$id]);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echo "Record deleted successfully.&lt;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/&gt;";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echo '&lt;a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="/delete-records"&gt;Click Here&lt;/a&gt; to go back.';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}}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87249" y="1894901"/>
            <a:ext cx="6349283" cy="48143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resources/views/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stud_delete_view.blade.php</a:t>
            </a: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&lt;html&gt;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&lt;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head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title&gt;View Student Records&lt;/title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&gt;&lt;/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head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&lt;body&gt;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&lt;table border = "1"&gt;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&lt;td&gt;ID&lt;/td&gt;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&lt;td&gt;Name&lt;/td&gt;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&lt;td&gt;Edit&lt;/td&gt;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&lt;/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@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foreach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($users as $user)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&lt;td&gt;{{ $user-&gt;id }}&lt;/td&gt;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&lt;td&gt;{{ $user-&gt;name }}&lt;/td&gt;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&lt;td&gt;&lt;a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'delete/{{ $user-&gt;id }}'&gt;Delete&lt;/a&gt;&lt;/td&gt;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&lt;/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@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endforeach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&lt;/table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&lt;/body&gt;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&lt;/html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app/Http/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routes.php</a:t>
            </a: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Route::get('delete-records','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StudDeleteController@index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Route::get('delete/{id}','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StudDeleteController@destroy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</p:txBody>
      </p:sp>
    </p:spTree>
    <p:extLst>
      <p:ext uri="{BB962C8B-B14F-4D97-AF65-F5344CB8AC3E}">
        <p14:creationId xmlns:p14="http://schemas.microsoft.com/office/powerpoint/2010/main" val="271855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Erorile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exceptiile</a:t>
            </a:r>
            <a:r>
              <a:rPr lang="en-US" dirty="0" smtClean="0"/>
              <a:t> </a:t>
            </a:r>
            <a:r>
              <a:rPr lang="en-US" dirty="0" err="1" smtClean="0"/>
              <a:t>sunt</a:t>
            </a:r>
            <a:r>
              <a:rPr lang="en-US" dirty="0" smtClean="0"/>
              <a:t> </a:t>
            </a:r>
            <a:r>
              <a:rPr lang="en-US" dirty="0" err="1" smtClean="0"/>
              <a:t>tratate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configurate</a:t>
            </a:r>
            <a:r>
              <a:rPr lang="en-US" dirty="0" smtClean="0"/>
              <a:t> </a:t>
            </a:r>
            <a:r>
              <a:rPr lang="en-US" dirty="0" err="1" smtClean="0"/>
              <a:t>odata</a:t>
            </a:r>
            <a:r>
              <a:rPr lang="en-US" dirty="0" smtClean="0"/>
              <a:t> cu </a:t>
            </a:r>
            <a:r>
              <a:rPr lang="en-US" dirty="0" err="1" smtClean="0"/>
              <a:t>crearea</a:t>
            </a:r>
            <a:r>
              <a:rPr lang="en-US" dirty="0" smtClean="0"/>
              <a:t> </a:t>
            </a:r>
            <a:r>
              <a:rPr lang="en-US" dirty="0" err="1" smtClean="0"/>
              <a:t>proiectului</a:t>
            </a:r>
            <a:r>
              <a:rPr lang="en-US" dirty="0" smtClean="0"/>
              <a:t> </a:t>
            </a:r>
            <a:r>
              <a:rPr lang="en-US" dirty="0" err="1" smtClean="0"/>
              <a:t>Laravel</a:t>
            </a:r>
            <a:endParaRPr lang="en-US" dirty="0" smtClean="0"/>
          </a:p>
          <a:p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etapa</a:t>
            </a:r>
            <a:r>
              <a:rPr lang="en-US" dirty="0" smtClean="0"/>
              <a:t> de </a:t>
            </a:r>
            <a:r>
              <a:rPr lang="en-US" dirty="0" err="1" smtClean="0"/>
              <a:t>dezvoltare</a:t>
            </a:r>
            <a:r>
              <a:rPr lang="en-US" dirty="0" smtClean="0"/>
              <a:t>: </a:t>
            </a:r>
            <a:r>
              <a:rPr lang="en-US" dirty="0" err="1" smtClean="0"/>
              <a:t>erorile</a:t>
            </a:r>
            <a:r>
              <a:rPr lang="en-US" dirty="0" smtClean="0"/>
              <a:t> pot fi </a:t>
            </a:r>
            <a:r>
              <a:rPr lang="en-US" dirty="0" err="1" smtClean="0"/>
              <a:t>vizualizate</a:t>
            </a:r>
            <a:endParaRPr lang="en-US" dirty="0" smtClean="0"/>
          </a:p>
          <a:p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etapa</a:t>
            </a:r>
            <a:r>
              <a:rPr lang="en-US" dirty="0" smtClean="0"/>
              <a:t> de </a:t>
            </a:r>
            <a:r>
              <a:rPr lang="en-US" dirty="0" err="1" smtClean="0"/>
              <a:t>productie</a:t>
            </a:r>
            <a:r>
              <a:rPr lang="en-US" dirty="0" smtClean="0"/>
              <a:t>: </a:t>
            </a:r>
            <a:r>
              <a:rPr lang="en-US" dirty="0" err="1" smtClean="0"/>
              <a:t>erorile</a:t>
            </a:r>
            <a:r>
              <a:rPr lang="en-US" dirty="0" smtClean="0"/>
              <a:t> </a:t>
            </a:r>
            <a:r>
              <a:rPr lang="en-US" dirty="0" err="1" smtClean="0"/>
              <a:t>trebuie</a:t>
            </a:r>
            <a:r>
              <a:rPr lang="en-US" dirty="0" smtClean="0"/>
              <a:t> </a:t>
            </a:r>
            <a:r>
              <a:rPr lang="en-US" dirty="0" err="1" smtClean="0"/>
              <a:t>ascunse</a:t>
            </a:r>
            <a:endParaRPr lang="en-US" dirty="0" smtClean="0"/>
          </a:p>
          <a:p>
            <a:r>
              <a:rPr lang="en-US" dirty="0" err="1" smtClean="0"/>
              <a:t>Fisierul</a:t>
            </a:r>
            <a:r>
              <a:rPr lang="en-US" dirty="0" smtClean="0"/>
              <a:t> .</a:t>
            </a:r>
            <a:r>
              <a:rPr lang="en-US" dirty="0" err="1" smtClean="0"/>
              <a:t>env</a:t>
            </a:r>
            <a:r>
              <a:rPr lang="en-US" dirty="0" smtClean="0"/>
              <a:t> </a:t>
            </a:r>
            <a:r>
              <a:rPr lang="en-US" dirty="0" err="1" smtClean="0"/>
              <a:t>contine</a:t>
            </a:r>
            <a:r>
              <a:rPr lang="en-US" dirty="0" smtClean="0"/>
              <a:t> </a:t>
            </a:r>
            <a:r>
              <a:rPr lang="en-US" dirty="0" err="1" smtClean="0"/>
              <a:t>variabila</a:t>
            </a:r>
            <a:r>
              <a:rPr lang="en-US" dirty="0" smtClean="0"/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APP_DEBUG</a:t>
            </a:r>
            <a:r>
              <a:rPr lang="en-US" dirty="0" smtClean="0"/>
              <a:t> care </a:t>
            </a:r>
            <a:r>
              <a:rPr lang="en-US" dirty="0" err="1" smtClean="0"/>
              <a:t>pentru</a:t>
            </a:r>
            <a:r>
              <a:rPr lang="en-US" dirty="0" smtClean="0"/>
              <a:t> local </a:t>
            </a:r>
            <a:r>
              <a:rPr lang="en-US" dirty="0" err="1" smtClean="0"/>
              <a:t>trebuie</a:t>
            </a:r>
            <a:r>
              <a:rPr lang="en-US" dirty="0" smtClean="0"/>
              <a:t> </a:t>
            </a:r>
            <a:r>
              <a:rPr lang="en-US" dirty="0" err="1" smtClean="0"/>
              <a:t>setata</a:t>
            </a:r>
            <a:r>
              <a:rPr lang="en-US" dirty="0" smtClean="0"/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productie</a:t>
            </a:r>
            <a:r>
              <a:rPr lang="en-US" dirty="0" smtClean="0"/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  <a:p>
            <a:endParaRPr lang="en-US" dirty="0" smtClean="0"/>
          </a:p>
          <a:p>
            <a:r>
              <a:rPr lang="en-US" dirty="0" err="1" smtClean="0"/>
              <a:t>Logarea</a:t>
            </a:r>
            <a:r>
              <a:rPr lang="en-US" dirty="0" smtClean="0"/>
              <a:t> se </a:t>
            </a:r>
            <a:r>
              <a:rPr lang="en-US" dirty="0" err="1" smtClean="0"/>
              <a:t>poate</a:t>
            </a:r>
            <a:r>
              <a:rPr lang="en-US" dirty="0" smtClean="0"/>
              <a:t> face in </a:t>
            </a:r>
            <a:r>
              <a:rPr lang="en-US" dirty="0" err="1" smtClean="0"/>
              <a:t>mai</a:t>
            </a:r>
            <a:r>
              <a:rPr lang="en-US" dirty="0" smtClean="0"/>
              <a:t> </a:t>
            </a:r>
            <a:r>
              <a:rPr lang="en-US" dirty="0" err="1" smtClean="0"/>
              <a:t>multe</a:t>
            </a:r>
            <a:r>
              <a:rPr lang="en-US" dirty="0" smtClean="0"/>
              <a:t> </a:t>
            </a:r>
            <a:r>
              <a:rPr lang="en-US" dirty="0" err="1" smtClean="0"/>
              <a:t>moduri</a:t>
            </a:r>
            <a:r>
              <a:rPr lang="en-US" dirty="0" smtClean="0"/>
              <a:t>, </a:t>
            </a:r>
            <a:r>
              <a:rPr lang="en-US" dirty="0" err="1" smtClean="0"/>
              <a:t>si</a:t>
            </a:r>
            <a:r>
              <a:rPr lang="en-US" dirty="0" smtClean="0"/>
              <a:t> se </a:t>
            </a:r>
            <a:r>
              <a:rPr lang="en-US" dirty="0" err="1" smtClean="0"/>
              <a:t>configureaza</a:t>
            </a:r>
            <a:r>
              <a:rPr lang="en-US" dirty="0" smtClean="0"/>
              <a:t> in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config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app.php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 smtClean="0"/>
              <a:t>Intrarile</a:t>
            </a:r>
            <a:r>
              <a:rPr lang="en-US" dirty="0" smtClean="0"/>
              <a:t> se pot </a:t>
            </a:r>
            <a:r>
              <a:rPr lang="en-US" dirty="0" err="1" smtClean="0"/>
              <a:t>vedea</a:t>
            </a:r>
            <a:r>
              <a:rPr lang="en-US" dirty="0" smtClean="0"/>
              <a:t> in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storage/logs/laravel.log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'log' =&gt;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'daily‘ (single, syslog,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errorlog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91573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GENERAREA DE FORMULARE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6315367" cy="3678303"/>
          </a:xfrm>
        </p:spPr>
        <p:txBody>
          <a:bodyPr/>
          <a:lstStyle/>
          <a:p>
            <a:r>
              <a:rPr lang="en-US" dirty="0" err="1" smtClean="0"/>
              <a:t>Exista</a:t>
            </a:r>
            <a:r>
              <a:rPr lang="en-US" dirty="0" smtClean="0"/>
              <a:t> tag-</a:t>
            </a:r>
            <a:r>
              <a:rPr lang="en-US" dirty="0" err="1" smtClean="0"/>
              <a:t>uri</a:t>
            </a:r>
            <a:r>
              <a:rPr lang="en-US" dirty="0" smtClean="0"/>
              <a:t> built in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generarea</a:t>
            </a:r>
            <a:r>
              <a:rPr lang="en-US" dirty="0" smtClean="0"/>
              <a:t> </a:t>
            </a:r>
            <a:r>
              <a:rPr lang="en-US" dirty="0" err="1" smtClean="0"/>
              <a:t>rapida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sigura</a:t>
            </a:r>
            <a:r>
              <a:rPr lang="en-US" dirty="0" smtClean="0"/>
              <a:t> a </a:t>
            </a:r>
            <a:r>
              <a:rPr lang="en-US" dirty="0" err="1" smtClean="0"/>
              <a:t>formularelor</a:t>
            </a:r>
            <a:r>
              <a:rPr lang="en-US" dirty="0" smtClean="0"/>
              <a:t> web</a:t>
            </a:r>
          </a:p>
          <a:p>
            <a:r>
              <a:rPr lang="en-US" dirty="0" err="1" smtClean="0"/>
              <a:t>Pentru</a:t>
            </a:r>
            <a:r>
              <a:rPr lang="en-US" dirty="0" smtClean="0"/>
              <a:t> a </a:t>
            </a:r>
            <a:r>
              <a:rPr lang="en-US" dirty="0" err="1" smtClean="0"/>
              <a:t>putea</a:t>
            </a:r>
            <a:r>
              <a:rPr lang="en-US" dirty="0" smtClean="0"/>
              <a:t> face </a:t>
            </a:r>
            <a:r>
              <a:rPr lang="en-US" dirty="0" err="1" smtClean="0"/>
              <a:t>acest</a:t>
            </a:r>
            <a:r>
              <a:rPr lang="en-US" dirty="0" smtClean="0"/>
              <a:t> </a:t>
            </a:r>
            <a:r>
              <a:rPr lang="en-US" dirty="0" err="1" smtClean="0"/>
              <a:t>lucru</a:t>
            </a:r>
            <a:r>
              <a:rPr lang="en-US" dirty="0" smtClean="0"/>
              <a:t> </a:t>
            </a:r>
            <a:r>
              <a:rPr lang="en-US" dirty="0" err="1" smtClean="0"/>
              <a:t>trebuie</a:t>
            </a:r>
            <a:r>
              <a:rPr lang="en-US" dirty="0" smtClean="0"/>
              <a:t> </a:t>
            </a:r>
            <a:r>
              <a:rPr lang="en-US" dirty="0" err="1" smtClean="0"/>
              <a:t>adaugat</a:t>
            </a:r>
            <a:r>
              <a:rPr lang="en-US" dirty="0" smtClean="0"/>
              <a:t> </a:t>
            </a:r>
            <a:r>
              <a:rPr lang="en-US" dirty="0" err="1" smtClean="0"/>
              <a:t>packetul</a:t>
            </a:r>
            <a:r>
              <a:rPr lang="en-US" dirty="0" smtClean="0"/>
              <a:t> HTML la </a:t>
            </a:r>
            <a:r>
              <a:rPr lang="en-US" dirty="0" err="1" smtClean="0"/>
              <a:t>Laravel</a:t>
            </a:r>
            <a:r>
              <a:rPr lang="en-US" dirty="0" smtClean="0"/>
              <a:t> </a:t>
            </a:r>
            <a:r>
              <a:rPr lang="en-US" dirty="0" err="1" smtClean="0"/>
              <a:t>prin</a:t>
            </a:r>
            <a:r>
              <a:rPr lang="en-US" dirty="0" smtClean="0"/>
              <a:t> </a:t>
            </a:r>
            <a:r>
              <a:rPr lang="en-US" dirty="0" err="1" smtClean="0"/>
              <a:t>intermediul</a:t>
            </a:r>
            <a:r>
              <a:rPr lang="en-US" dirty="0" smtClean="0"/>
              <a:t> composer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composer require </a:t>
            </a:r>
            <a:r>
              <a:rPr lang="en-US" b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illuminate/html</a:t>
            </a:r>
            <a:endParaRPr lang="en-US" b="1" dirty="0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Se </a:t>
            </a:r>
            <a:r>
              <a:rPr lang="en-US" dirty="0" err="1" smtClean="0"/>
              <a:t>adauga</a:t>
            </a:r>
            <a:r>
              <a:rPr lang="en-US" dirty="0" smtClean="0"/>
              <a:t> </a:t>
            </a:r>
            <a:r>
              <a:rPr lang="en-US" dirty="0" err="1" smtClean="0"/>
              <a:t>pachteul</a:t>
            </a:r>
            <a:r>
              <a:rPr lang="en-US" dirty="0" smtClean="0"/>
              <a:t> la </a:t>
            </a:r>
            <a:r>
              <a:rPr lang="en-US" dirty="0" err="1" smtClean="0"/>
              <a:t>configuratia</a:t>
            </a:r>
            <a:r>
              <a:rPr lang="en-US" dirty="0" smtClean="0"/>
              <a:t> </a:t>
            </a:r>
            <a:r>
              <a:rPr lang="en-US" dirty="0" err="1" smtClean="0"/>
              <a:t>Laravel</a:t>
            </a:r>
            <a:r>
              <a:rPr lang="en-US" dirty="0" smtClean="0"/>
              <a:t> in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config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app.php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5122" name="Picture 2" descr="Laravel Servi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8054" y="2180496"/>
            <a:ext cx="4692754" cy="4145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542523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GENERAREA DE FORMULARE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6315367" cy="3678303"/>
          </a:xfrm>
        </p:spPr>
        <p:txBody>
          <a:bodyPr/>
          <a:lstStyle/>
          <a:p>
            <a:r>
              <a:rPr lang="en-US" dirty="0" err="1" smtClean="0"/>
              <a:t>Exista</a:t>
            </a:r>
            <a:r>
              <a:rPr lang="en-US" dirty="0" smtClean="0"/>
              <a:t> tag-</a:t>
            </a:r>
            <a:r>
              <a:rPr lang="en-US" dirty="0" err="1" smtClean="0"/>
              <a:t>uri</a:t>
            </a:r>
            <a:r>
              <a:rPr lang="en-US" dirty="0" smtClean="0"/>
              <a:t> built in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generarea</a:t>
            </a:r>
            <a:r>
              <a:rPr lang="en-US" dirty="0" smtClean="0"/>
              <a:t> </a:t>
            </a:r>
            <a:r>
              <a:rPr lang="en-US" dirty="0" err="1" smtClean="0"/>
              <a:t>rapida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sigura</a:t>
            </a:r>
            <a:r>
              <a:rPr lang="en-US" dirty="0" smtClean="0"/>
              <a:t> a </a:t>
            </a:r>
            <a:r>
              <a:rPr lang="en-US" dirty="0" err="1" smtClean="0"/>
              <a:t>formularelor</a:t>
            </a:r>
            <a:r>
              <a:rPr lang="en-US" dirty="0" smtClean="0"/>
              <a:t> web</a:t>
            </a:r>
          </a:p>
          <a:p>
            <a:r>
              <a:rPr lang="en-US" dirty="0" err="1" smtClean="0"/>
              <a:t>Pentru</a:t>
            </a:r>
            <a:r>
              <a:rPr lang="en-US" dirty="0" smtClean="0"/>
              <a:t> a </a:t>
            </a:r>
            <a:r>
              <a:rPr lang="en-US" dirty="0" err="1" smtClean="0"/>
              <a:t>putea</a:t>
            </a:r>
            <a:r>
              <a:rPr lang="en-US" dirty="0" smtClean="0"/>
              <a:t> face </a:t>
            </a:r>
            <a:r>
              <a:rPr lang="en-US" dirty="0" err="1" smtClean="0"/>
              <a:t>acest</a:t>
            </a:r>
            <a:r>
              <a:rPr lang="en-US" dirty="0" smtClean="0"/>
              <a:t> </a:t>
            </a:r>
            <a:r>
              <a:rPr lang="en-US" dirty="0" err="1" smtClean="0"/>
              <a:t>lucru</a:t>
            </a:r>
            <a:r>
              <a:rPr lang="en-US" dirty="0" smtClean="0"/>
              <a:t> </a:t>
            </a:r>
            <a:r>
              <a:rPr lang="en-US" dirty="0" err="1" smtClean="0"/>
              <a:t>trebuie</a:t>
            </a:r>
            <a:r>
              <a:rPr lang="en-US" dirty="0" smtClean="0"/>
              <a:t> </a:t>
            </a:r>
            <a:r>
              <a:rPr lang="en-US" dirty="0" err="1" smtClean="0"/>
              <a:t>adaugat</a:t>
            </a:r>
            <a:r>
              <a:rPr lang="en-US" dirty="0" smtClean="0"/>
              <a:t> </a:t>
            </a:r>
            <a:r>
              <a:rPr lang="en-US" dirty="0" err="1" smtClean="0"/>
              <a:t>packetul</a:t>
            </a:r>
            <a:r>
              <a:rPr lang="en-US" dirty="0" smtClean="0"/>
              <a:t> HTML la </a:t>
            </a:r>
            <a:r>
              <a:rPr lang="en-US" dirty="0" err="1" smtClean="0"/>
              <a:t>Laravel</a:t>
            </a:r>
            <a:r>
              <a:rPr lang="en-US" dirty="0" smtClean="0"/>
              <a:t> </a:t>
            </a:r>
            <a:r>
              <a:rPr lang="en-US" dirty="0" err="1" smtClean="0"/>
              <a:t>prin</a:t>
            </a:r>
            <a:r>
              <a:rPr lang="en-US" dirty="0" smtClean="0"/>
              <a:t> </a:t>
            </a:r>
            <a:r>
              <a:rPr lang="en-US" dirty="0" err="1" smtClean="0"/>
              <a:t>intermediul</a:t>
            </a:r>
            <a:r>
              <a:rPr lang="en-US" dirty="0" smtClean="0"/>
              <a:t> composer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composer require </a:t>
            </a:r>
            <a:r>
              <a:rPr lang="en-US" b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illuminate/html</a:t>
            </a:r>
            <a:endParaRPr lang="en-US" b="1" dirty="0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Se </a:t>
            </a:r>
            <a:r>
              <a:rPr lang="en-US" dirty="0" err="1" smtClean="0"/>
              <a:t>adauga</a:t>
            </a:r>
            <a:r>
              <a:rPr lang="en-US" dirty="0" smtClean="0"/>
              <a:t> </a:t>
            </a:r>
            <a:r>
              <a:rPr lang="en-US" dirty="0" err="1" smtClean="0"/>
              <a:t>pachteul</a:t>
            </a:r>
            <a:r>
              <a:rPr lang="en-US" dirty="0" smtClean="0"/>
              <a:t> la </a:t>
            </a:r>
            <a:r>
              <a:rPr lang="en-US" dirty="0" err="1" smtClean="0"/>
              <a:t>configuratia</a:t>
            </a:r>
            <a:r>
              <a:rPr lang="en-US" dirty="0" smtClean="0"/>
              <a:t> </a:t>
            </a:r>
            <a:r>
              <a:rPr lang="en-US" dirty="0" err="1" smtClean="0"/>
              <a:t>Laravel</a:t>
            </a:r>
            <a:r>
              <a:rPr lang="en-US" dirty="0" smtClean="0"/>
              <a:t> in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config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app.php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- providers</a:t>
            </a:r>
          </a:p>
          <a:p>
            <a:r>
              <a:rPr lang="en-US" dirty="0"/>
              <a:t>Se </a:t>
            </a:r>
            <a:r>
              <a:rPr lang="en-US" dirty="0" err="1"/>
              <a:t>adauga</a:t>
            </a:r>
            <a:r>
              <a:rPr lang="en-US" dirty="0"/>
              <a:t> </a:t>
            </a:r>
            <a:r>
              <a:rPr lang="en-US" dirty="0" err="1"/>
              <a:t>pachteul</a:t>
            </a:r>
            <a:r>
              <a:rPr lang="en-US" dirty="0"/>
              <a:t> la </a:t>
            </a:r>
            <a:r>
              <a:rPr lang="en-US" dirty="0" err="1"/>
              <a:t>configuratia</a:t>
            </a:r>
            <a:r>
              <a:rPr lang="en-US" dirty="0"/>
              <a:t> </a:t>
            </a:r>
            <a:r>
              <a:rPr lang="en-US" dirty="0" err="1"/>
              <a:t>Laravel</a:t>
            </a:r>
            <a:r>
              <a:rPr lang="en-US" dirty="0"/>
              <a:t> in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config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app.php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- aliases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7170" name="Picture 2" descr="Outlined Bo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6559" y="557631"/>
            <a:ext cx="5096373" cy="5920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469411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GENERAREA DE FORMULARE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7703474"/>
              </p:ext>
            </p:extLst>
          </p:nvPr>
        </p:nvGraphicFramePr>
        <p:xfrm>
          <a:off x="581025" y="2181225"/>
          <a:ext cx="11029950" cy="458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115">
                  <a:extLst>
                    <a:ext uri="{9D8B030D-6E8A-4147-A177-3AD203B41FA5}">
                      <a16:colId xmlns:a16="http://schemas.microsoft.com/office/drawing/2014/main" val="3151421279"/>
                    </a:ext>
                  </a:extLst>
                </a:gridCol>
                <a:gridCol w="7600835">
                  <a:extLst>
                    <a:ext uri="{9D8B030D-6E8A-4147-A177-3AD203B41FA5}">
                      <a16:colId xmlns:a16="http://schemas.microsoft.com/office/drawing/2014/main" val="27389150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Ce face?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Cum face?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0737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Deschidere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formular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{{ Form::open(array('</a:t>
                      </a:r>
                      <a:r>
                        <a:rPr lang="en-US" sz="1200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url</a:t>
                      </a:r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 =&gt; 'foo/bar')) }}</a:t>
                      </a:r>
                    </a:p>
                    <a:p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//</a:t>
                      </a:r>
                    </a:p>
                    <a:p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{{ Form::close() }}</a:t>
                      </a:r>
                      <a:endParaRPr lang="en-US" sz="12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9035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Label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echo Form::label('email', 'E-Mail Address');</a:t>
                      </a:r>
                      <a:endParaRPr lang="en-US" sz="12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35377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Input de</a:t>
                      </a:r>
                      <a:r>
                        <a:rPr lang="en-US" sz="1400" baseline="0" dirty="0" smtClean="0"/>
                        <a:t> tip text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echo Form::text('username');</a:t>
                      </a:r>
                      <a:endParaRPr lang="en-US" sz="12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63934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Specificare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valoare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implicita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echo Form::text('email', 'example@gmail.com');</a:t>
                      </a:r>
                      <a:endParaRPr lang="en-US" sz="12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609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Input de tip password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echo Form::password('password');</a:t>
                      </a:r>
                      <a:endParaRPr lang="en-US" sz="12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4533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Input de</a:t>
                      </a:r>
                      <a:r>
                        <a:rPr lang="en-US" sz="1400" baseline="0" dirty="0" smtClean="0"/>
                        <a:t> tip file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echo Form::file('image');</a:t>
                      </a:r>
                      <a:endParaRPr lang="en-US" sz="12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61909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Input de tip Checkbox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sau</a:t>
                      </a:r>
                      <a:r>
                        <a:rPr lang="en-US" sz="1400" baseline="0" dirty="0" smtClean="0"/>
                        <a:t> Radio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echo Form::checkbox('name', 'value');</a:t>
                      </a:r>
                    </a:p>
                    <a:p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echo Form::radio('name', 'value');</a:t>
                      </a:r>
                      <a:endParaRPr lang="en-US" sz="12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3226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Input de tip Checkbox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sau</a:t>
                      </a:r>
                      <a:r>
                        <a:rPr lang="en-US" sz="1400" baseline="0" dirty="0" smtClean="0"/>
                        <a:t> Radio</a:t>
                      </a:r>
                      <a:endParaRPr lang="en-US" sz="1400" dirty="0" smtClean="0"/>
                    </a:p>
                    <a:p>
                      <a:r>
                        <a:rPr lang="en-US" sz="1400" dirty="0" smtClean="0"/>
                        <a:t>checked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echo Form::checkbox('name', 'value', true);</a:t>
                      </a:r>
                    </a:p>
                    <a:p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echo Form::radio('name', 'value', true);</a:t>
                      </a:r>
                      <a:endParaRPr lang="en-US" sz="12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1234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Select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echo Form::select('size', array('L' =&gt; 'Large', 'S' =&gt; 'Small'));</a:t>
                      </a:r>
                      <a:endParaRPr lang="en-US" sz="12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5974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Buton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echo Form::submit('Click Me!');</a:t>
                      </a:r>
                      <a:endParaRPr lang="en-US" sz="12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5334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0491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TEMPLATE BLADE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Suporta</a:t>
            </a:r>
            <a:r>
              <a:rPr lang="en-US" dirty="0" smtClean="0"/>
              <a:t> </a:t>
            </a:r>
            <a:r>
              <a:rPr lang="en-US" dirty="0" err="1" smtClean="0"/>
              <a:t>toate</a:t>
            </a:r>
            <a:r>
              <a:rPr lang="en-US" dirty="0" smtClean="0"/>
              <a:t> </a:t>
            </a:r>
            <a:r>
              <a:rPr lang="en-US" dirty="0" err="1" smtClean="0"/>
              <a:t>instructiunile</a:t>
            </a:r>
            <a:r>
              <a:rPr lang="en-US" dirty="0" smtClean="0"/>
              <a:t> PHP</a:t>
            </a:r>
          </a:p>
          <a:p>
            <a:pPr lvl="1"/>
            <a:r>
              <a:rPr lang="en-US" dirty="0" smtClean="0"/>
              <a:t>@for</a:t>
            </a:r>
          </a:p>
          <a:p>
            <a:pPr lvl="1"/>
            <a:r>
              <a:rPr lang="en-US" dirty="0" smtClean="0"/>
              <a:t>@</a:t>
            </a:r>
            <a:r>
              <a:rPr lang="en-US" dirty="0" err="1" smtClean="0"/>
              <a:t>foreach</a:t>
            </a:r>
            <a:endParaRPr lang="en-US" dirty="0" smtClean="0"/>
          </a:p>
          <a:p>
            <a:pPr lvl="1"/>
            <a:r>
              <a:rPr lang="en-US" dirty="0" smtClean="0"/>
              <a:t>@while</a:t>
            </a:r>
          </a:p>
          <a:p>
            <a:pPr lvl="1"/>
            <a:r>
              <a:rPr lang="en-US" dirty="0" smtClean="0"/>
              <a:t>@if</a:t>
            </a:r>
          </a:p>
          <a:p>
            <a:pPr lvl="1"/>
            <a:r>
              <a:rPr lang="en-US" dirty="0" smtClean="0"/>
              <a:t>@</a:t>
            </a:r>
            <a:r>
              <a:rPr lang="en-US" dirty="0" err="1" smtClean="0"/>
              <a:t>elseif</a:t>
            </a:r>
            <a:endParaRPr lang="en-US" dirty="0" smtClean="0"/>
          </a:p>
          <a:p>
            <a:r>
              <a:rPr lang="en-US" dirty="0" err="1" smtClean="0"/>
              <a:t>Prin</a:t>
            </a:r>
            <a:r>
              <a:rPr lang="en-US" dirty="0" smtClean="0"/>
              <a:t> </a:t>
            </a:r>
            <a:r>
              <a:rPr lang="en-US" dirty="0" err="1" smtClean="0"/>
              <a:t>intermediul</a:t>
            </a:r>
            <a:r>
              <a:rPr lang="en-US" dirty="0" smtClean="0"/>
              <a:t> </a:t>
            </a:r>
            <a:r>
              <a:rPr lang="en-US" dirty="0" err="1" smtClean="0"/>
              <a:t>acestora</a:t>
            </a:r>
            <a:r>
              <a:rPr lang="en-US" dirty="0" smtClean="0"/>
              <a:t> </a:t>
            </a:r>
            <a:r>
              <a:rPr lang="en-US" dirty="0" err="1" smtClean="0"/>
              <a:t>permite</a:t>
            </a:r>
            <a:r>
              <a:rPr lang="en-US" dirty="0" smtClean="0"/>
              <a:t> </a:t>
            </a:r>
            <a:r>
              <a:rPr lang="en-US" dirty="0" err="1" smtClean="0"/>
              <a:t>evitarea</a:t>
            </a:r>
            <a:r>
              <a:rPr lang="en-US" dirty="0" smtClean="0"/>
              <a:t> </a:t>
            </a:r>
            <a:r>
              <a:rPr lang="en-US" dirty="0" err="1" smtClean="0"/>
              <a:t>deschiderii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inchiderii</a:t>
            </a:r>
            <a:r>
              <a:rPr lang="en-US" dirty="0" smtClean="0"/>
              <a:t> tag-</a:t>
            </a:r>
            <a:r>
              <a:rPr lang="en-US" dirty="0" err="1" smtClean="0"/>
              <a:t>urilor</a:t>
            </a:r>
            <a:r>
              <a:rPr lang="en-US" dirty="0" smtClean="0"/>
              <a:t> &lt;?</a:t>
            </a:r>
            <a:r>
              <a:rPr lang="en-US" dirty="0" err="1" smtClean="0"/>
              <a:t>php</a:t>
            </a:r>
            <a:r>
              <a:rPr lang="en-US" dirty="0" smtClean="0"/>
              <a:t> ?&gt;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62832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GENERAREA DE FORMULARE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5742490" cy="441860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resources/views/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form.php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echo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Form::open(array('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url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 =&gt; 'foo/bar'));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echo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Form::text('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username','Username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echo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/&gt;';            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echo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Form::text('email', 'example@gmail.com');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echo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/&gt;';    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echo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Form::password('password');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echo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/&gt;';     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echo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Form::checkbox('name', 'value');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echo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/&gt;';      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echo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Form::radio('name', 'value');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echo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/&gt;';    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echo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Form::file('image');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echo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/&gt;';   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echo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Form::select('size', array('L' =&gt; 'Large', 'S' =&gt; 'Small'));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echo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/&gt;';   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echo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Form::submit('Click Me!');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echo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Form::close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0" y="2180496"/>
            <a:ext cx="5742490" cy="44186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app/Http/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routes.php</a:t>
            </a:r>
            <a:endParaRPr lang="en-US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Route::get('/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form',function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return view('form');</a:t>
            </a:r>
          </a:p>
          <a:p>
            <a:pPr marL="0" indent="0">
              <a:buNone/>
            </a:pP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});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http://localhost:8000/form</a:t>
            </a:r>
          </a:p>
        </p:txBody>
      </p:sp>
      <p:pic>
        <p:nvPicPr>
          <p:cNvPr id="8194" name="Picture 2" descr="View For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6953" y="3227749"/>
            <a:ext cx="2381250" cy="2324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228258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SESIUNE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Preluarea</a:t>
            </a:r>
            <a:r>
              <a:rPr lang="en-US" dirty="0" smtClean="0"/>
              <a:t> </a:t>
            </a:r>
            <a:r>
              <a:rPr lang="en-US" dirty="0" err="1" smtClean="0"/>
              <a:t>datelor</a:t>
            </a:r>
            <a:r>
              <a:rPr lang="en-US" dirty="0" smtClean="0"/>
              <a:t> de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sesiune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$value = $request-&gt;session()-&gt;get('key');</a:t>
            </a:r>
          </a:p>
          <a:p>
            <a:pPr lvl="1"/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$value = $request-&gt;session()-&gt;all();</a:t>
            </a:r>
          </a:p>
          <a:p>
            <a:r>
              <a:rPr lang="en-US" dirty="0" err="1" smtClean="0"/>
              <a:t>Punerea</a:t>
            </a:r>
            <a:r>
              <a:rPr lang="en-US" dirty="0" smtClean="0"/>
              <a:t> </a:t>
            </a:r>
            <a:r>
              <a:rPr lang="en-US" dirty="0" err="1" smtClean="0"/>
              <a:t>datelor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sesiune</a:t>
            </a:r>
            <a:endParaRPr lang="en-US" dirty="0" smtClean="0"/>
          </a:p>
          <a:p>
            <a:pPr lvl="1"/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request-&gt;session()-&gt;put('key', 'value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  <a:p>
            <a:r>
              <a:rPr lang="en-US" dirty="0" err="1" smtClean="0"/>
              <a:t>Stergerea</a:t>
            </a:r>
            <a:r>
              <a:rPr lang="en-US" dirty="0" smtClean="0"/>
              <a:t> </a:t>
            </a:r>
            <a:r>
              <a:rPr lang="en-US" dirty="0" err="1" smtClean="0"/>
              <a:t>datelor</a:t>
            </a:r>
            <a:r>
              <a:rPr lang="en-US" dirty="0" smtClean="0"/>
              <a:t> de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sesiune</a:t>
            </a:r>
            <a:endParaRPr lang="en-US" dirty="0" smtClean="0"/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$request-&gt;session()-&gt;forget('key');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$request-&gt;session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()-&gt;flush();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39296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SESIUNE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1894902"/>
            <a:ext cx="4861141" cy="484742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artisan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make:controller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SessionController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–plain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app/Http/Controllers/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SessionController.php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namespace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App\Http\Controllers;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Illuminate\Http\Request;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App\Http\Requests;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App\Http\Controllers\Controller;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SessionController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extends Controller 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public function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accessSessionData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(Request $request){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if($request-&gt;session()-&gt;has('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my_name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echo $request-&gt;session()-&gt;get('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my_name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else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echo 'No data in the session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';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public function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storeSessionData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(Request $request){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$request-&gt;session()-&gt;put('my_name','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Virat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Gandhi');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echo "Data has been added to session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";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public function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deleteSessionData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(Request $request){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$request-&gt;session()-&gt;forget('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my_name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echo "Data has been removed from session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.";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242026" y="1894902"/>
            <a:ext cx="4861141" cy="4847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app/Http/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routes.php</a:t>
            </a:r>
            <a:endParaRPr lang="en-US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 2" panose="05020102010507070707" pitchFamily="18" charset="2"/>
              <a:buNone/>
            </a:pP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Route::get('session/get','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SessionController@accessSessionData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Route::get('session/set','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SessionController@storeSessionData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Route::get('session/remove','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SessionController@deleteSessionData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  <a:p>
            <a:pPr marL="0" indent="0">
              <a:buFont typeface="Wingdings 2" panose="05020102010507070707" pitchFamily="18" charset="2"/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http://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localhost:8000/session/set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http://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localhost:8000/session/get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http://localhost:8000/session/remove</a:t>
            </a:r>
          </a:p>
        </p:txBody>
      </p:sp>
    </p:spTree>
    <p:extLst>
      <p:ext uri="{BB962C8B-B14F-4D97-AF65-F5344CB8AC3E}">
        <p14:creationId xmlns:p14="http://schemas.microsoft.com/office/powerpoint/2010/main" val="173464508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VALIDARI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029761"/>
              </p:ext>
            </p:extLst>
          </p:nvPr>
        </p:nvGraphicFramePr>
        <p:xfrm>
          <a:off x="3481329" y="2095109"/>
          <a:ext cx="4935558" cy="4549031"/>
        </p:xfrm>
        <a:graphic>
          <a:graphicData uri="http://schemas.openxmlformats.org/drawingml/2006/table">
            <a:tbl>
              <a:tblPr/>
              <a:tblGrid>
                <a:gridCol w="1645186">
                  <a:extLst>
                    <a:ext uri="{9D8B030D-6E8A-4147-A177-3AD203B41FA5}">
                      <a16:colId xmlns:a16="http://schemas.microsoft.com/office/drawing/2014/main" val="820910728"/>
                    </a:ext>
                  </a:extLst>
                </a:gridCol>
                <a:gridCol w="1645186">
                  <a:extLst>
                    <a:ext uri="{9D8B030D-6E8A-4147-A177-3AD203B41FA5}">
                      <a16:colId xmlns:a16="http://schemas.microsoft.com/office/drawing/2014/main" val="1954748243"/>
                    </a:ext>
                  </a:extLst>
                </a:gridCol>
                <a:gridCol w="1645186">
                  <a:extLst>
                    <a:ext uri="{9D8B030D-6E8A-4147-A177-3AD203B41FA5}">
                      <a16:colId xmlns:a16="http://schemas.microsoft.com/office/drawing/2014/main" val="3988157585"/>
                    </a:ext>
                  </a:extLst>
                </a:gridCol>
              </a:tblGrid>
              <a:tr h="235138">
                <a:tc gridSpan="3">
                  <a:txBody>
                    <a:bodyPr/>
                    <a:lstStyle/>
                    <a:p>
                      <a:pPr algn="ctr" fontAlgn="t"/>
                      <a:r>
                        <a:rPr lang="en-US" sz="1400" dirty="0">
                          <a:effectLst/>
                        </a:rPr>
                        <a:t>Available Validation Rules in </a:t>
                      </a:r>
                      <a:r>
                        <a:rPr lang="en-US" sz="1400" dirty="0" err="1">
                          <a:effectLst/>
                        </a:rPr>
                        <a:t>Laravel</a:t>
                      </a:r>
                      <a:endParaRPr lang="en-US" sz="1400" dirty="0">
                        <a:effectLst/>
                      </a:endParaRP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586960"/>
                  </a:ext>
                </a:extLst>
              </a:tr>
              <a:tr h="235138"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effectLst/>
                        </a:rPr>
                        <a:t>Accepted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Active URL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After (Date)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7037640"/>
                  </a:ext>
                </a:extLst>
              </a:tr>
              <a:tr h="235138"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Alpha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effectLst/>
                        </a:rPr>
                        <a:t>Alpha Dash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Alpha Numeric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0874106"/>
                  </a:ext>
                </a:extLst>
              </a:tr>
              <a:tr h="235138"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Array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effectLst/>
                        </a:rPr>
                        <a:t>Before (Date)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Between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3362065"/>
                  </a:ext>
                </a:extLst>
              </a:tr>
              <a:tr h="235138"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Boolean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effectLst/>
                        </a:rPr>
                        <a:t>Confirmed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Date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8854160"/>
                  </a:ext>
                </a:extLst>
              </a:tr>
              <a:tr h="235138"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Date Format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effectLst/>
                        </a:rPr>
                        <a:t>Different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Digits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8262905"/>
                  </a:ext>
                </a:extLst>
              </a:tr>
              <a:tr h="235138"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Digits Between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effectLst/>
                        </a:rPr>
                        <a:t>E-Mail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Exists (Database)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7550854"/>
                  </a:ext>
                </a:extLst>
              </a:tr>
              <a:tr h="235138"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Image (File)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effectLst/>
                        </a:rPr>
                        <a:t>In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Integer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8976198"/>
                  </a:ext>
                </a:extLst>
              </a:tr>
              <a:tr h="235138"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IP Address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effectLst/>
                        </a:rPr>
                        <a:t>JSON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Max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5425847"/>
                  </a:ext>
                </a:extLst>
              </a:tr>
              <a:tr h="235138"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MIME Types(File)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effectLst/>
                        </a:rPr>
                        <a:t>Min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effectLst/>
                        </a:rPr>
                        <a:t>Not In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9111834"/>
                  </a:ext>
                </a:extLst>
              </a:tr>
              <a:tr h="235138"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Numeric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Regular Expression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effectLst/>
                        </a:rPr>
                        <a:t>Required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2617412"/>
                  </a:ext>
                </a:extLst>
              </a:tr>
              <a:tr h="235138"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Required If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Required Unless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effectLst/>
                        </a:rPr>
                        <a:t>Required With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6377103"/>
                  </a:ext>
                </a:extLst>
              </a:tr>
              <a:tr h="386299"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Required With All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Required Without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effectLst/>
                        </a:rPr>
                        <a:t>Required Without All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3615830"/>
                  </a:ext>
                </a:extLst>
              </a:tr>
              <a:tr h="235138"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Same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Size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effectLst/>
                        </a:rPr>
                        <a:t>String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4398611"/>
                  </a:ext>
                </a:extLst>
              </a:tr>
              <a:tr h="235138"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Timezone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Unique (Database)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effectLst/>
                        </a:rPr>
                        <a:t>URL</a:t>
                      </a:r>
                    </a:p>
                  </a:txBody>
                  <a:tcPr marL="41989" marR="41989" marT="41989" marB="419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41137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744494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VALIDARI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$errors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contine</a:t>
            </a:r>
            <a:r>
              <a:rPr lang="en-US" dirty="0" smtClean="0"/>
              <a:t> </a:t>
            </a:r>
            <a:r>
              <a:rPr lang="en-US" dirty="0" err="1" smtClean="0"/>
              <a:t>intotdeauna</a:t>
            </a:r>
            <a:r>
              <a:rPr lang="en-US" dirty="0" smtClean="0"/>
              <a:t> </a:t>
            </a:r>
            <a:r>
              <a:rPr lang="en-US" dirty="0" err="1" smtClean="0"/>
              <a:t>erorile</a:t>
            </a:r>
            <a:r>
              <a:rPr lang="en-US" dirty="0" smtClean="0"/>
              <a:t> generate in </a:t>
            </a:r>
            <a:r>
              <a:rPr lang="en-US" dirty="0" err="1" smtClean="0"/>
              <a:t>urma</a:t>
            </a:r>
            <a:r>
              <a:rPr lang="en-US" dirty="0" smtClean="0"/>
              <a:t> </a:t>
            </a:r>
            <a:r>
              <a:rPr lang="en-US" dirty="0" err="1" smtClean="0"/>
              <a:t>cererii</a:t>
            </a:r>
            <a:endParaRPr lang="en-US" dirty="0" smtClean="0"/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$errors </a:t>
            </a:r>
            <a:r>
              <a:rPr lang="en-US" dirty="0" err="1" smtClean="0"/>
              <a:t>este</a:t>
            </a:r>
            <a:r>
              <a:rPr lang="en-US" dirty="0" smtClean="0"/>
              <a:t> o </a:t>
            </a:r>
            <a:r>
              <a:rPr lang="en-US" dirty="0" err="1" smtClean="0"/>
              <a:t>instanta</a:t>
            </a:r>
            <a:r>
              <a:rPr lang="en-US" dirty="0" smtClean="0"/>
              <a:t> a </a:t>
            </a:r>
            <a:r>
              <a:rPr lang="en-US" dirty="0" err="1" smtClean="0"/>
              <a:t>clasei</a:t>
            </a:r>
            <a:r>
              <a:rPr lang="en-US" dirty="0"/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Illuminate\Support\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MessageBag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@if (count($errors) &gt; 0)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&lt;div class = "alert alert-danger"&gt;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@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foreach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($errors-&gt;all() as $error)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&lt;li&gt;{{ $error }}&lt;/li&gt;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@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endforeach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&lt;/div&gt;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76268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VALIDARI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1861852"/>
            <a:ext cx="4222161" cy="49465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800" b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800" b="1" dirty="0" err="1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sz="800" b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8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artisan </a:t>
            </a:r>
            <a:r>
              <a:rPr lang="en-US" sz="800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make:controller</a:t>
            </a:r>
            <a:r>
              <a:rPr lang="en-US" sz="8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800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ValidationController</a:t>
            </a:r>
            <a:r>
              <a:rPr lang="en-US" sz="8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800" b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–plain</a:t>
            </a:r>
          </a:p>
          <a:p>
            <a:pPr marL="0" indent="0">
              <a:buNone/>
            </a:pP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app/Http/Controllers/</a:t>
            </a:r>
            <a:r>
              <a:rPr lang="en-US" sz="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ValidationController.php</a:t>
            </a:r>
            <a:endParaRPr lang="en-US" sz="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namespace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App\Http\Controllers;</a:t>
            </a: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use Illuminate\Http\Request;</a:t>
            </a: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use App\Http\Requests;</a:t>
            </a: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use App\Http\Controllers\Controller;</a:t>
            </a:r>
          </a:p>
          <a:p>
            <a:pPr marL="0" indent="0">
              <a:buNone/>
            </a:pPr>
            <a:r>
              <a:rPr lang="en-US" sz="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ValidationController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extends Controller {</a:t>
            </a: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public function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showform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  return view('login</a:t>
            </a:r>
            <a:r>
              <a:rPr lang="en-US" sz="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'); 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public function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validateform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(Request $request){</a:t>
            </a: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print_r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($request-&gt;all());</a:t>
            </a: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  $this-&gt;validate($request,[</a:t>
            </a: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'username'=&gt;'required|max:8',</a:t>
            </a: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'password'=&gt;'required</a:t>
            </a:r>
            <a:r>
              <a:rPr lang="en-US" sz="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  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]);</a:t>
            </a: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app/Http/</a:t>
            </a:r>
            <a:r>
              <a:rPr lang="en-US" sz="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routes.php</a:t>
            </a:r>
            <a:r>
              <a:rPr lang="en-US" sz="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pPr marL="0" indent="0">
              <a:buNone/>
            </a:pP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Route::get('/validation','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ValidationController@showform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Route::post('/validation','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ValidationController@validateform</a:t>
            </a:r>
            <a:r>
              <a:rPr lang="en-US" sz="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87248" y="1861852"/>
            <a:ext cx="6466901" cy="49465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&lt;html</a:t>
            </a:r>
            <a:r>
              <a:rPr lang="en-US" sz="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&lt;head</a:t>
            </a:r>
            <a:r>
              <a:rPr lang="en-US" sz="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title&gt;Login Form&lt;/title</a:t>
            </a:r>
            <a:r>
              <a:rPr lang="en-US" sz="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&gt;&lt;/head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&lt;body</a:t>
            </a:r>
            <a:r>
              <a:rPr lang="en-US" sz="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  @if (count($errors) &gt; 0)</a:t>
            </a: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&lt;div class = "alert alert-danger</a:t>
            </a:r>
            <a:r>
              <a:rPr lang="en-US" sz="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"&gt;&lt;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ul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@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foreach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($errors-&gt;all() as $error)</a:t>
            </a: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&lt;li&gt;{{ $error }}&lt;/li&gt;</a:t>
            </a: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@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endforeach</a:t>
            </a: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&lt;/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ul</a:t>
            </a:r>
            <a:r>
              <a:rPr lang="en-US" sz="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&gt;&lt;/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div&gt;</a:t>
            </a: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  @</a:t>
            </a:r>
            <a:r>
              <a:rPr lang="en-US" sz="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&lt;?</a:t>
            </a:r>
            <a:r>
              <a:rPr lang="en-US" sz="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sz="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echo Form::open(array('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url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'=&gt;'/validation</a:t>
            </a:r>
            <a:r>
              <a:rPr lang="en-US" sz="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'));?&gt;</a:t>
            </a: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&lt;table border = '1'&gt;</a:t>
            </a: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&lt;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sz="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td align = 'center'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colspan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= '2'&gt;Login&lt;/td</a:t>
            </a:r>
            <a:r>
              <a:rPr lang="en-US" sz="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&gt;&lt;/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sz="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&lt;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sz="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td&gt;Username&lt;/td</a:t>
            </a:r>
            <a:r>
              <a:rPr lang="en-US" sz="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td&gt;&lt;?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echo Form::text('username'); ?&gt;&lt;/td</a:t>
            </a:r>
            <a:r>
              <a:rPr lang="en-US" sz="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&gt;&lt;/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sz="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&lt;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sz="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td&gt;Password&lt;/td</a:t>
            </a:r>
            <a:r>
              <a:rPr lang="en-US" sz="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td&gt;&lt;?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echo Form::password('password'); ?&gt;&lt;/td</a:t>
            </a:r>
            <a:r>
              <a:rPr lang="en-US" sz="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&gt;&lt;/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sz="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&lt;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sz="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td align = 'center'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colspan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= '2</a:t>
            </a:r>
            <a:r>
              <a:rPr lang="en-US" sz="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'&gt;&lt;?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echo Form::submit('Login'); ?  &gt;&lt;/td</a:t>
            </a:r>
            <a:r>
              <a:rPr lang="en-US" sz="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&gt;&lt;/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&lt;/table</a:t>
            </a:r>
            <a:r>
              <a:rPr lang="en-US" sz="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&lt;?</a:t>
            </a:r>
            <a:r>
              <a:rPr lang="en-US" sz="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sz="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echo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Form::close</a:t>
            </a:r>
            <a:r>
              <a:rPr lang="en-US" sz="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 ?&gt;</a:t>
            </a: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&lt;/body&gt;</a:t>
            </a: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&lt;/html&gt;</a:t>
            </a:r>
          </a:p>
        </p:txBody>
      </p:sp>
      <p:pic>
        <p:nvPicPr>
          <p:cNvPr id="11267" name="Picture 3" descr="Logi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2463" y="2052675"/>
            <a:ext cx="2731686" cy="2123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321860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UPLOAD FISIERE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Creare</a:t>
            </a:r>
            <a:r>
              <a:rPr lang="en-US" dirty="0" smtClean="0"/>
              <a:t> view in care </a:t>
            </a:r>
            <a:r>
              <a:rPr lang="en-US" dirty="0" err="1" smtClean="0"/>
              <a:t>utilizatorul</a:t>
            </a:r>
            <a:r>
              <a:rPr lang="en-US" dirty="0" smtClean="0"/>
              <a:t> </a:t>
            </a:r>
            <a:r>
              <a:rPr lang="en-US" dirty="0" err="1" smtClean="0"/>
              <a:t>selecteaza</a:t>
            </a:r>
            <a:r>
              <a:rPr lang="en-US" dirty="0" smtClean="0"/>
              <a:t> </a:t>
            </a:r>
            <a:r>
              <a:rPr lang="en-US" dirty="0" err="1" smtClean="0"/>
              <a:t>fiierul</a:t>
            </a:r>
            <a:r>
              <a:rPr lang="en-US" dirty="0" smtClean="0"/>
              <a:t> care </a:t>
            </a:r>
            <a:r>
              <a:rPr lang="en-US" dirty="0" err="1" smtClean="0"/>
              <a:t>doreste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fie </a:t>
            </a:r>
            <a:r>
              <a:rPr lang="en-US" dirty="0" err="1" smtClean="0"/>
              <a:t>incarcat</a:t>
            </a:r>
            <a:endParaRPr lang="en-US" dirty="0" smtClean="0"/>
          </a:p>
          <a:p>
            <a:pPr lvl="1"/>
            <a:r>
              <a:rPr lang="en-US" dirty="0" smtClean="0"/>
              <a:t>In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Form::open()</a:t>
            </a:r>
            <a:r>
              <a:rPr lang="en-US" dirty="0" smtClean="0"/>
              <a:t>, </a:t>
            </a:r>
            <a:r>
              <a:rPr lang="en-US" dirty="0" err="1" smtClean="0"/>
              <a:t>trebuie</a:t>
            </a:r>
            <a:r>
              <a:rPr lang="en-US" dirty="0" smtClean="0"/>
              <a:t> </a:t>
            </a:r>
            <a:r>
              <a:rPr lang="en-US" dirty="0" err="1" smtClean="0"/>
              <a:t>adaugata</a:t>
            </a:r>
            <a:r>
              <a:rPr lang="en-US" dirty="0" smtClean="0"/>
              <a:t> </a:t>
            </a:r>
            <a:r>
              <a:rPr lang="en-US" dirty="0" err="1" smtClean="0"/>
              <a:t>optiunea</a:t>
            </a:r>
            <a:r>
              <a:rPr lang="en-US" dirty="0" smtClean="0"/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‘files’=&gt; ‘true’</a:t>
            </a:r>
          </a:p>
          <a:p>
            <a:r>
              <a:rPr lang="en-US" dirty="0" err="1" smtClean="0"/>
              <a:t>Creare</a:t>
            </a:r>
            <a:r>
              <a:rPr lang="en-US" dirty="0" smtClean="0"/>
              <a:t> controller care </a:t>
            </a:r>
            <a:r>
              <a:rPr lang="en-US" dirty="0" err="1" smtClean="0"/>
              <a:t>proceseaza</a:t>
            </a:r>
            <a:r>
              <a:rPr lang="en-US" dirty="0" smtClean="0"/>
              <a:t> </a:t>
            </a:r>
            <a:r>
              <a:rPr lang="en-US" dirty="0" err="1" smtClean="0"/>
              <a:t>fisierul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84945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UPLOAD FISIERE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24" y="1839817"/>
            <a:ext cx="6006894" cy="491352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resources/views/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uploadfile.php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&lt;html&gt;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&lt;body&gt;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&lt;?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echo Form::open(array('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url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 =&gt; '/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uploadfile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','files'=&gt;'true'));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echo 'Select the file to upload.';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echo Form::file('image');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echo Form::submit('Upload File');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echo Form::close();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?&gt;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&lt;/body&gt;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&lt;/html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app/Http/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routes.php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Route::get('/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uploadfile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','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UploadFileController@index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Route::post('/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uploadfile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','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UploadFileController@showUploadFile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385246" y="1771042"/>
            <a:ext cx="6006894" cy="5197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artisan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make:controller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UploadFileController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–plain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app/Http/Controllers/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UploadFileController.php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namespace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App\Http\Controllers;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Illuminate\Http\Request;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App\Http\Requests;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App\Http\Controllers\Controller;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UploadFileController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extends Controller 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public function index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(){return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view('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uploadfile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');}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public function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showUploadFile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(Request $request){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$file = $request-&gt;file('image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echo 'File Name: '.$file-&gt;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getClientOriginalName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echo '&lt;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&gt;'; 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echo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'File Extension: '.$file-&gt;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getClientOriginalExtension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echo '&lt;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&gt;';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echo 'File Real Path: '.$file-&gt;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getRealPath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echo '&lt;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&gt;';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echo 'File Size: '.$file-&gt;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getSize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echo '&lt;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&gt;';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echo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'File Mime Type: '.$file-&gt;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getMimeType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destinationPath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'uploads';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$file-&gt;move($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destinationPath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,$file-&gt;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getClientOriginalName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1306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TRIMITERE MAIL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6072707"/>
              </p:ext>
            </p:extLst>
          </p:nvPr>
        </p:nvGraphicFramePr>
        <p:xfrm>
          <a:off x="2401675" y="2181225"/>
          <a:ext cx="7524522" cy="3762210"/>
        </p:xfrm>
        <a:graphic>
          <a:graphicData uri="http://schemas.openxmlformats.org/drawingml/2006/table">
            <a:tbl>
              <a:tblPr/>
              <a:tblGrid>
                <a:gridCol w="3762261">
                  <a:extLst>
                    <a:ext uri="{9D8B030D-6E8A-4147-A177-3AD203B41FA5}">
                      <a16:colId xmlns:a16="http://schemas.microsoft.com/office/drawing/2014/main" val="2081095162"/>
                    </a:ext>
                  </a:extLst>
                </a:gridCol>
                <a:gridCol w="3762261">
                  <a:extLst>
                    <a:ext uri="{9D8B030D-6E8A-4147-A177-3AD203B41FA5}">
                      <a16:colId xmlns:a16="http://schemas.microsoft.com/office/drawing/2014/main" val="881700966"/>
                    </a:ext>
                  </a:extLst>
                </a:gridCol>
              </a:tblGrid>
              <a:tr h="717705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Syntax</a:t>
                      </a:r>
                    </a:p>
                  </a:txBody>
                  <a:tcPr marL="56071" marR="56071" marT="56071" marB="56071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</a:rPr>
                        <a:t>void send(string|array $view, array $data, Closure|string $callback)</a:t>
                      </a:r>
                    </a:p>
                  </a:txBody>
                  <a:tcPr marL="56071" marR="56071" marT="56071" marB="56071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6131389"/>
                  </a:ext>
                </a:extLst>
              </a:tr>
              <a:tr h="23325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dirty="0">
                          <a:effectLst/>
                        </a:rPr>
                        <a:t>Parameters</a:t>
                      </a:r>
                    </a:p>
                  </a:txBody>
                  <a:tcPr marL="56071" marR="56071" marT="56071" marB="56071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</a:rPr>
                        <a:t>$view(string|array) – name of the view that contains email message</a:t>
                      </a:r>
                    </a:p>
                    <a:p>
                      <a:pPr algn="just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</a:rPr>
                        <a:t>$data(array) – array of data to pass to view</a:t>
                      </a:r>
                    </a:p>
                    <a:p>
                      <a:pPr algn="just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</a:rPr>
                        <a:t>$callback – a Closure callback which receives a message instance, allowing you to customize the recipients, subject, and other aspects of the mail message</a:t>
                      </a:r>
                    </a:p>
                  </a:txBody>
                  <a:tcPr marL="56071" marR="56071" marT="56071" marB="56071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5834645"/>
                  </a:ext>
                </a:extLst>
              </a:tr>
              <a:tr h="313996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Returns</a:t>
                      </a:r>
                    </a:p>
                  </a:txBody>
                  <a:tcPr marL="56071" marR="56071" marT="56071" marB="56071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</a:rPr>
                        <a:t>nothing</a:t>
                      </a:r>
                    </a:p>
                  </a:txBody>
                  <a:tcPr marL="56071" marR="56071" marT="56071" marB="56071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8358099"/>
                  </a:ext>
                </a:extLst>
              </a:tr>
              <a:tr h="313996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Description</a:t>
                      </a:r>
                    </a:p>
                  </a:txBody>
                  <a:tcPr marL="56071" marR="56071" marT="56071" marB="56071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effectLst/>
                        </a:rPr>
                        <a:t>Sends email.</a:t>
                      </a:r>
                    </a:p>
                  </a:txBody>
                  <a:tcPr marL="56071" marR="56071" marT="56071" marB="56071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04768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77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TRIMITERE MAIL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352506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$message-&gt;subject('Welcome to the Tutorials Point');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$message-&gt;from('email@example.com', 'Mr. Example');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$message-&gt;to('email@example.com', 'Mr. Example');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$message-&gt;sender('email@example.com', 'Mr. Example');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$message-&gt;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returnPath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('email@example.com');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$message-&gt;cc('email@example.com', 'Mr. Example');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$message-&gt;bcc('email@example.com', 'Mr. Example');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$message-&gt;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replyTo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('email@example.com', 'Mr. Example');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$message-&gt;priority(2);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$message-&gt;attach('path/to/attachment.txt');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$message-&gt;embed('path/to/attachment.jpg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803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 BLADE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CONTROLLER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public function index() 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view('welcome')-&gt;with('name', 'San Juan Vacation'); </a:t>
            </a:r>
            <a:endParaRPr lang="en-US" sz="11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</a:p>
          <a:p>
            <a:pPr marL="0" indent="0">
              <a:buNone/>
            </a:pP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1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public function index()</a:t>
            </a: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$name 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= 'San Juan Vacation';</a:t>
            </a: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view('hello')-&gt;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withName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($name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VIEW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{{-- Output the $name variable. --}}</a:t>
            </a: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p&gt;{{ $name }}&lt;/p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1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{{-- Output the $name variable. --}}</a:t>
            </a:r>
          </a:p>
          <a:p>
            <a:pPr marL="0" indent="0"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&lt;p&gt;{{ $name }}&lt;/p&gt;</a:t>
            </a:r>
          </a:p>
          <a:p>
            <a:pPr marL="0" indent="0">
              <a:buNone/>
            </a:pP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81193" y="3988106"/>
            <a:ext cx="53018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217709" y="3988106"/>
            <a:ext cx="53018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020711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TRIMITERE MAIL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Configurare</a:t>
            </a:r>
            <a:r>
              <a:rPr lang="en-US" dirty="0" smtClean="0"/>
              <a:t> </a:t>
            </a:r>
            <a:r>
              <a:rPr lang="en-US" dirty="0" err="1" smtClean="0"/>
              <a:t>fisier</a:t>
            </a:r>
            <a:r>
              <a:rPr lang="en-US" dirty="0" smtClean="0"/>
              <a:t> .</a:t>
            </a:r>
            <a:r>
              <a:rPr lang="en-US" dirty="0" err="1" smtClean="0"/>
              <a:t>env</a:t>
            </a:r>
            <a:endParaRPr lang="en-US" dirty="0" smtClean="0"/>
          </a:p>
          <a:p>
            <a:pPr lvl="1"/>
            <a:r>
              <a:rPr lang="en-US" dirty="0"/>
              <a:t>MAIL_DRIVER = </a:t>
            </a:r>
            <a:r>
              <a:rPr lang="en-US" dirty="0" err="1"/>
              <a:t>smtp</a:t>
            </a:r>
            <a:endParaRPr lang="en-US" dirty="0"/>
          </a:p>
          <a:p>
            <a:pPr lvl="1"/>
            <a:r>
              <a:rPr lang="en-US" dirty="0"/>
              <a:t>MAIL_HOST = smtp.gmail.com</a:t>
            </a:r>
          </a:p>
          <a:p>
            <a:pPr lvl="1"/>
            <a:r>
              <a:rPr lang="en-US" dirty="0"/>
              <a:t>MAIL_PORT = 587</a:t>
            </a:r>
          </a:p>
          <a:p>
            <a:pPr lvl="1"/>
            <a:r>
              <a:rPr lang="en-US" dirty="0"/>
              <a:t>MAIL_USERNAME = your-</a:t>
            </a:r>
            <a:r>
              <a:rPr lang="en-US" dirty="0" err="1"/>
              <a:t>gmail</a:t>
            </a:r>
            <a:r>
              <a:rPr lang="en-US" dirty="0"/>
              <a:t>-username</a:t>
            </a:r>
          </a:p>
          <a:p>
            <a:pPr lvl="1"/>
            <a:r>
              <a:rPr lang="en-US" dirty="0"/>
              <a:t>MAIL_PASSWORD = your-application-specific-password</a:t>
            </a:r>
          </a:p>
          <a:p>
            <a:pPr lvl="1"/>
            <a:r>
              <a:rPr lang="en-US" dirty="0"/>
              <a:t>MAIL_ENCRYPTION = </a:t>
            </a:r>
            <a:r>
              <a:rPr lang="en-US" dirty="0" err="1" smtClean="0"/>
              <a:t>tls</a:t>
            </a:r>
            <a:endParaRPr lang="en-US" dirty="0" smtClean="0"/>
          </a:p>
          <a:p>
            <a:r>
              <a:rPr lang="en-US" dirty="0" err="1" smtClean="0"/>
              <a:t>Sterge</a:t>
            </a:r>
            <a:r>
              <a:rPr lang="en-US" dirty="0" smtClean="0"/>
              <a:t> Cache </a:t>
            </a:r>
            <a:r>
              <a:rPr lang="en-US" dirty="0" err="1" smtClean="0"/>
              <a:t>si</a:t>
            </a:r>
            <a:r>
              <a:rPr lang="en-US" dirty="0" smtClean="0"/>
              <a:t> restart </a:t>
            </a:r>
            <a:r>
              <a:rPr lang="en-US" dirty="0" err="1" smtClean="0"/>
              <a:t>Laravel</a:t>
            </a:r>
            <a:endParaRPr lang="en-US" dirty="0" smtClean="0"/>
          </a:p>
          <a:p>
            <a:pPr lvl="1"/>
            <a:r>
              <a:rPr lang="en-US" dirty="0" err="1"/>
              <a:t>php</a:t>
            </a:r>
            <a:r>
              <a:rPr lang="en-US" dirty="0"/>
              <a:t> artisan </a:t>
            </a:r>
            <a:r>
              <a:rPr lang="en-US" dirty="0" err="1" smtClean="0"/>
              <a:t>config:cache</a:t>
            </a:r>
            <a:endParaRPr lang="en-US" dirty="0" smtClean="0"/>
          </a:p>
          <a:p>
            <a:pPr lvl="1"/>
            <a:r>
              <a:rPr lang="en-US" dirty="0" err="1"/>
              <a:t>php</a:t>
            </a:r>
            <a:r>
              <a:rPr lang="en-US" dirty="0"/>
              <a:t> artisan </a:t>
            </a:r>
            <a:r>
              <a:rPr lang="en-US" dirty="0" err="1"/>
              <a:t>make:controller</a:t>
            </a:r>
            <a:r>
              <a:rPr lang="en-US" dirty="0"/>
              <a:t> </a:t>
            </a:r>
            <a:r>
              <a:rPr lang="en-US" dirty="0" err="1"/>
              <a:t>MailController</a:t>
            </a:r>
            <a:r>
              <a:rPr lang="en-US" dirty="0"/>
              <a:t> --plain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599105" y="1850834"/>
            <a:ext cx="5486400" cy="48364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resources/views/</a:t>
            </a:r>
            <a:r>
              <a:rPr lang="en-US" sz="1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mail.blade.php</a:t>
            </a:r>
            <a:endParaRPr lang="en-US" sz="1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&lt;h1&gt;Hi, {{ $name }}&lt;/h1&gt;</a:t>
            </a:r>
          </a:p>
          <a:p>
            <a:pPr marL="0" indent="0">
              <a:buNone/>
            </a:pPr>
            <a:r>
              <a:rPr lang="en-US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p&gt;Sending Mail from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Laravel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.&lt;/p</a:t>
            </a:r>
            <a:r>
              <a:rPr lang="en-US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endParaRPr lang="en-US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app/Http/</a:t>
            </a:r>
            <a:r>
              <a:rPr lang="en-US" sz="1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routes.php</a:t>
            </a:r>
            <a:endParaRPr lang="en-US" sz="1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Route::get('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sendbasicemail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','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MailController@basic_email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Route::get('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sendhtmlemail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','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MailController@html_email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Route::get('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sendattachmentemail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','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MailController@attachment_email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</p:txBody>
      </p:sp>
    </p:spTree>
    <p:extLst>
      <p:ext uri="{BB962C8B-B14F-4D97-AF65-F5344CB8AC3E}">
        <p14:creationId xmlns:p14="http://schemas.microsoft.com/office/powerpoint/2010/main" val="10658478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TRIMITERE MAIL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1817783"/>
            <a:ext cx="4607753" cy="483640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/>
              <a:t>app/Http/Controllers/</a:t>
            </a:r>
            <a:r>
              <a:rPr lang="en-US" dirty="0" err="1" smtClean="0"/>
              <a:t>MailController.php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&lt;?</a:t>
            </a:r>
            <a:r>
              <a:rPr lang="en-US" dirty="0" err="1"/>
              <a:t>php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namespace App\Http\Controllers;</a:t>
            </a:r>
          </a:p>
          <a:p>
            <a:pPr marL="0" indent="0">
              <a:buNone/>
            </a:pPr>
            <a:r>
              <a:rPr lang="en-US" dirty="0"/>
              <a:t>use Illuminate\Http\Request;</a:t>
            </a:r>
          </a:p>
          <a:p>
            <a:pPr marL="0" indent="0">
              <a:buNone/>
            </a:pPr>
            <a:r>
              <a:rPr lang="en-US" dirty="0"/>
              <a:t>use Mail;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use App\Http\Requests;</a:t>
            </a:r>
          </a:p>
          <a:p>
            <a:pPr marL="0" indent="0">
              <a:buNone/>
            </a:pPr>
            <a:r>
              <a:rPr lang="en-US" dirty="0"/>
              <a:t>use App\Http\Controllers\Controller;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MailController</a:t>
            </a:r>
            <a:r>
              <a:rPr lang="en-US" dirty="0"/>
              <a:t> extends Controller {</a:t>
            </a:r>
          </a:p>
          <a:p>
            <a:pPr marL="0" indent="0">
              <a:buNone/>
            </a:pPr>
            <a:r>
              <a:rPr lang="en-US" dirty="0"/>
              <a:t>   public function </a:t>
            </a:r>
            <a:r>
              <a:rPr lang="en-US" dirty="0" err="1"/>
              <a:t>basic_email</a:t>
            </a:r>
            <a:r>
              <a:rPr lang="en-US" dirty="0"/>
              <a:t>(){</a:t>
            </a:r>
          </a:p>
          <a:p>
            <a:pPr marL="0" indent="0">
              <a:buNone/>
            </a:pPr>
            <a:r>
              <a:rPr lang="en-US" dirty="0"/>
              <a:t>      $data = array('name'=&gt;"</a:t>
            </a:r>
            <a:r>
              <a:rPr lang="en-US" dirty="0" err="1"/>
              <a:t>Virat</a:t>
            </a:r>
            <a:r>
              <a:rPr lang="en-US" dirty="0"/>
              <a:t> Gandhi");</a:t>
            </a:r>
          </a:p>
          <a:p>
            <a:pPr marL="0" indent="0">
              <a:buNone/>
            </a:pPr>
            <a:r>
              <a:rPr lang="en-US" dirty="0"/>
              <a:t>   </a:t>
            </a:r>
          </a:p>
          <a:p>
            <a:pPr marL="0" indent="0">
              <a:buNone/>
            </a:pPr>
            <a:r>
              <a:rPr lang="en-US" dirty="0"/>
              <a:t>      Mail::send(['text'=&gt;'mail'], $data, function($message) {</a:t>
            </a:r>
          </a:p>
          <a:p>
            <a:pPr marL="0" indent="0">
              <a:buNone/>
            </a:pPr>
            <a:r>
              <a:rPr lang="en-US" dirty="0"/>
              <a:t>         $message-&gt;to('abc@gmail.com', 'Tutorials Point')-&gt;subject</a:t>
            </a:r>
          </a:p>
          <a:p>
            <a:pPr marL="0" indent="0">
              <a:buNone/>
            </a:pPr>
            <a:r>
              <a:rPr lang="en-US" dirty="0"/>
              <a:t>            ('</a:t>
            </a:r>
            <a:r>
              <a:rPr lang="en-US" dirty="0" err="1"/>
              <a:t>Laravel</a:t>
            </a:r>
            <a:r>
              <a:rPr lang="en-US" dirty="0"/>
              <a:t> Basic Testing Mail');</a:t>
            </a:r>
          </a:p>
          <a:p>
            <a:pPr marL="0" indent="0">
              <a:buNone/>
            </a:pPr>
            <a:r>
              <a:rPr lang="en-US" dirty="0"/>
              <a:t>         $message-&gt;from('xyz@gmail.com','</a:t>
            </a:r>
            <a:r>
              <a:rPr lang="en-US" dirty="0" err="1"/>
              <a:t>Virat</a:t>
            </a:r>
            <a:r>
              <a:rPr lang="en-US" dirty="0"/>
              <a:t> Gandhi');</a:t>
            </a:r>
          </a:p>
          <a:p>
            <a:pPr marL="0" indent="0">
              <a:buNone/>
            </a:pPr>
            <a:r>
              <a:rPr lang="en-US" dirty="0"/>
              <a:t>      });</a:t>
            </a:r>
          </a:p>
          <a:p>
            <a:pPr marL="0" indent="0">
              <a:buNone/>
            </a:pPr>
            <a:r>
              <a:rPr lang="en-US" dirty="0"/>
              <a:t>      echo "Basic Email Sent. Check your inbox.";</a:t>
            </a:r>
          </a:p>
          <a:p>
            <a:pPr marL="0" indent="0">
              <a:buNone/>
            </a:pPr>
            <a:r>
              <a:rPr lang="en-US" dirty="0"/>
              <a:t>   }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003055" y="1817783"/>
            <a:ext cx="4607753" cy="48364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 public function </a:t>
            </a:r>
            <a:r>
              <a:rPr lang="en-US" dirty="0" err="1"/>
              <a:t>html_email</a:t>
            </a:r>
            <a:r>
              <a:rPr lang="en-US" dirty="0"/>
              <a:t>(){</a:t>
            </a:r>
          </a:p>
          <a:p>
            <a:pPr marL="0" indent="0">
              <a:buNone/>
            </a:pPr>
            <a:r>
              <a:rPr lang="en-US" dirty="0"/>
              <a:t>      $data = array('name'=&gt;"</a:t>
            </a:r>
            <a:r>
              <a:rPr lang="en-US" dirty="0" err="1"/>
              <a:t>Virat</a:t>
            </a:r>
            <a:r>
              <a:rPr lang="en-US" dirty="0"/>
              <a:t> Gandhi");</a:t>
            </a:r>
          </a:p>
          <a:p>
            <a:pPr marL="0" indent="0">
              <a:buNone/>
            </a:pPr>
            <a:r>
              <a:rPr lang="en-US" dirty="0"/>
              <a:t>      Mail::send('mail', $data, function($message) {</a:t>
            </a:r>
          </a:p>
          <a:p>
            <a:pPr marL="0" indent="0">
              <a:buNone/>
            </a:pPr>
            <a:r>
              <a:rPr lang="en-US" dirty="0"/>
              <a:t>         $message-&gt;to('abc@gmail.com', 'Tutorials Point')-&gt;subject</a:t>
            </a:r>
          </a:p>
          <a:p>
            <a:pPr marL="0" indent="0">
              <a:buNone/>
            </a:pPr>
            <a:r>
              <a:rPr lang="en-US" dirty="0"/>
              <a:t>            ('</a:t>
            </a:r>
            <a:r>
              <a:rPr lang="en-US" dirty="0" err="1"/>
              <a:t>Laravel</a:t>
            </a:r>
            <a:r>
              <a:rPr lang="en-US" dirty="0"/>
              <a:t> HTML Testing Mail');</a:t>
            </a:r>
          </a:p>
          <a:p>
            <a:pPr marL="0" indent="0">
              <a:buNone/>
            </a:pPr>
            <a:r>
              <a:rPr lang="en-US" dirty="0"/>
              <a:t>         $message-&gt;from('xyz@gmail.com','</a:t>
            </a:r>
            <a:r>
              <a:rPr lang="en-US" dirty="0" err="1"/>
              <a:t>Virat</a:t>
            </a:r>
            <a:r>
              <a:rPr lang="en-US" dirty="0"/>
              <a:t> Gandhi');</a:t>
            </a:r>
          </a:p>
          <a:p>
            <a:pPr marL="0" indent="0">
              <a:buNone/>
            </a:pPr>
            <a:r>
              <a:rPr lang="en-US" dirty="0"/>
              <a:t>      });</a:t>
            </a:r>
          </a:p>
          <a:p>
            <a:pPr marL="0" indent="0">
              <a:buNone/>
            </a:pPr>
            <a:r>
              <a:rPr lang="en-US" dirty="0"/>
              <a:t>      echo "HTML Email Sent. Check your inbox.";</a:t>
            </a:r>
          </a:p>
          <a:p>
            <a:pPr marL="0" indent="0">
              <a:buNone/>
            </a:pPr>
            <a:r>
              <a:rPr lang="en-US" dirty="0"/>
              <a:t>   }</a:t>
            </a:r>
          </a:p>
          <a:p>
            <a:pPr marL="0" indent="0">
              <a:buNone/>
            </a:pPr>
            <a:r>
              <a:rPr lang="en-US" dirty="0"/>
              <a:t>   </a:t>
            </a:r>
          </a:p>
          <a:p>
            <a:pPr marL="0" indent="0">
              <a:buNone/>
            </a:pPr>
            <a:r>
              <a:rPr lang="en-US" dirty="0"/>
              <a:t>   public function </a:t>
            </a:r>
            <a:r>
              <a:rPr lang="en-US" dirty="0" err="1"/>
              <a:t>attachment_email</a:t>
            </a:r>
            <a:r>
              <a:rPr lang="en-US" dirty="0"/>
              <a:t>(){</a:t>
            </a:r>
          </a:p>
          <a:p>
            <a:pPr marL="0" indent="0">
              <a:buNone/>
            </a:pPr>
            <a:r>
              <a:rPr lang="en-US" dirty="0"/>
              <a:t>      $data = array('name'=&gt;"</a:t>
            </a:r>
            <a:r>
              <a:rPr lang="en-US" dirty="0" err="1"/>
              <a:t>Virat</a:t>
            </a:r>
            <a:r>
              <a:rPr lang="en-US" dirty="0"/>
              <a:t> Gandhi");</a:t>
            </a:r>
          </a:p>
          <a:p>
            <a:pPr marL="0" indent="0">
              <a:buNone/>
            </a:pPr>
            <a:r>
              <a:rPr lang="en-US" dirty="0"/>
              <a:t>      Mail::send('mail', $data, function($message) {</a:t>
            </a:r>
          </a:p>
          <a:p>
            <a:pPr marL="0" indent="0">
              <a:buNone/>
            </a:pPr>
            <a:r>
              <a:rPr lang="en-US" dirty="0"/>
              <a:t>         $message-&gt;to('abc@gmail.com', 'Tutorials Point')-&gt;subject</a:t>
            </a:r>
          </a:p>
          <a:p>
            <a:pPr marL="0" indent="0">
              <a:buNone/>
            </a:pPr>
            <a:r>
              <a:rPr lang="en-US" dirty="0"/>
              <a:t>            ('</a:t>
            </a:r>
            <a:r>
              <a:rPr lang="en-US" dirty="0" err="1"/>
              <a:t>Laravel</a:t>
            </a:r>
            <a:r>
              <a:rPr lang="en-US" dirty="0"/>
              <a:t> Testing Mail with Attachment');</a:t>
            </a:r>
          </a:p>
          <a:p>
            <a:pPr marL="0" indent="0">
              <a:buNone/>
            </a:pPr>
            <a:r>
              <a:rPr lang="en-US" dirty="0"/>
              <a:t>         $message-&gt;attach('C:\</a:t>
            </a:r>
            <a:r>
              <a:rPr lang="en-US" dirty="0" err="1"/>
              <a:t>laravel</a:t>
            </a:r>
            <a:r>
              <a:rPr lang="en-US" dirty="0"/>
              <a:t>-master\</a:t>
            </a:r>
            <a:r>
              <a:rPr lang="en-US" dirty="0" err="1"/>
              <a:t>laravel</a:t>
            </a:r>
            <a:r>
              <a:rPr lang="en-US" dirty="0"/>
              <a:t>\public\uploads\image.png');</a:t>
            </a:r>
          </a:p>
          <a:p>
            <a:pPr marL="0" indent="0">
              <a:buNone/>
            </a:pPr>
            <a:r>
              <a:rPr lang="en-US" dirty="0"/>
              <a:t>         $message-&gt;attach('C:\</a:t>
            </a:r>
            <a:r>
              <a:rPr lang="en-US" dirty="0" err="1"/>
              <a:t>laravel</a:t>
            </a:r>
            <a:r>
              <a:rPr lang="en-US" dirty="0"/>
              <a:t>-master\</a:t>
            </a:r>
            <a:r>
              <a:rPr lang="en-US" dirty="0" err="1"/>
              <a:t>laravel</a:t>
            </a:r>
            <a:r>
              <a:rPr lang="en-US" dirty="0"/>
              <a:t>\public\uploads\test.txt');</a:t>
            </a:r>
          </a:p>
          <a:p>
            <a:pPr marL="0" indent="0">
              <a:buNone/>
            </a:pPr>
            <a:r>
              <a:rPr lang="en-US" dirty="0"/>
              <a:t>         $message-&gt;from('xyz@gmail.com','</a:t>
            </a:r>
            <a:r>
              <a:rPr lang="en-US" dirty="0" err="1"/>
              <a:t>Virat</a:t>
            </a:r>
            <a:r>
              <a:rPr lang="en-US" dirty="0"/>
              <a:t> Gandhi');</a:t>
            </a:r>
          </a:p>
          <a:p>
            <a:pPr marL="0" indent="0">
              <a:buNone/>
            </a:pPr>
            <a:r>
              <a:rPr lang="en-US" dirty="0"/>
              <a:t>      });</a:t>
            </a:r>
          </a:p>
          <a:p>
            <a:pPr marL="0" indent="0">
              <a:buNone/>
            </a:pPr>
            <a:r>
              <a:rPr lang="en-US" dirty="0"/>
              <a:t>      echo "Email Sent with attachment. Check your inbox.";</a:t>
            </a:r>
          </a:p>
          <a:p>
            <a:pPr marL="0" indent="0">
              <a:buNone/>
            </a:pPr>
            <a:r>
              <a:rPr lang="en-US" dirty="0"/>
              <a:t>  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4127440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AJAX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388" y="1575412"/>
            <a:ext cx="6059277" cy="5282587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resources/views/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message.php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&lt;html&gt;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&lt;head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&lt;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title&gt;Ajax Example&lt;/title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&lt;script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"https://ajax.googleapis.com/ajax/libs/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jquery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/2.1.3/jquery.min.js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"&gt;&lt;/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script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&lt;script&gt;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function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getMessage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$.ajax({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type:'POST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',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url:'/getmsg',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data:'_token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&lt;?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echo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csrf_token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 ?&gt;',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success:function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(data){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$("#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msg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").html(data.msg);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}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});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}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&lt;/script&gt;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&lt;/head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&lt;body&gt;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div id =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msg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'&gt;This message will be replaced using Ajax.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Click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the button to replace the message.&lt;/div&gt;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&lt;?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echo Form::button('Replace Message',['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onClick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'=&gt;'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getMessage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()']);?&gt;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&lt;/body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&lt;/html&gt;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090325" y="1863266"/>
            <a:ext cx="5731473" cy="4847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artisan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make:controller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AjaxController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–plain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app/Http/Controllers/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AjaxController.php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&lt;?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namespace App\Http\Controllers;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Illuminate\Http\Request;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App\Http\Requests;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App\Http\Controllers\Controller;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AjaxController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extends Controller 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public function index(){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msg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"This is a simple message.";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return response()-&gt;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json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(array('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msg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'=&gt; 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msg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), 200);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Route::get('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ajax',function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return view('message');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Route::post('/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getmsg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','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AjaxController@index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</p:txBody>
      </p:sp>
    </p:spTree>
    <p:extLst>
      <p:ext uri="{BB962C8B-B14F-4D97-AF65-F5344CB8AC3E}">
        <p14:creationId xmlns:p14="http://schemas.microsoft.com/office/powerpoint/2010/main" val="355409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Tratarea</a:t>
            </a:r>
            <a:r>
              <a:rPr lang="en-US" dirty="0" smtClean="0"/>
              <a:t> </a:t>
            </a:r>
            <a:r>
              <a:rPr lang="en-US" dirty="0" err="1" smtClean="0"/>
              <a:t>erorilor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Erorile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exceptiile</a:t>
            </a:r>
            <a:r>
              <a:rPr lang="en-US" dirty="0" smtClean="0"/>
              <a:t> </a:t>
            </a:r>
            <a:r>
              <a:rPr lang="en-US" dirty="0" err="1" smtClean="0"/>
              <a:t>sunt</a:t>
            </a:r>
            <a:r>
              <a:rPr lang="en-US" dirty="0" smtClean="0"/>
              <a:t> </a:t>
            </a:r>
            <a:r>
              <a:rPr lang="en-US" dirty="0" err="1" smtClean="0"/>
              <a:t>manipulare</a:t>
            </a:r>
            <a:r>
              <a:rPr lang="en-US" dirty="0" smtClean="0"/>
              <a:t> de </a:t>
            </a:r>
            <a:r>
              <a:rPr lang="en-US" dirty="0" err="1" smtClean="0"/>
              <a:t>clasele</a:t>
            </a:r>
            <a:r>
              <a:rPr lang="en-US" dirty="0" smtClean="0"/>
              <a:t> din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app/Exceptions/Handler</a:t>
            </a:r>
            <a:r>
              <a:rPr lang="en-US" dirty="0" smtClean="0"/>
              <a:t> </a:t>
            </a:r>
            <a:r>
              <a:rPr lang="en-US" dirty="0" err="1" smtClean="0"/>
              <a:t>prin</a:t>
            </a:r>
            <a:r>
              <a:rPr lang="en-US" dirty="0" smtClean="0"/>
              <a:t> </a:t>
            </a:r>
            <a:r>
              <a:rPr lang="en-US" dirty="0" err="1" smtClean="0"/>
              <a:t>metodele</a:t>
            </a:r>
            <a:r>
              <a:rPr lang="en-US" dirty="0" smtClean="0"/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report()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render()</a:t>
            </a:r>
          </a:p>
          <a:p>
            <a:r>
              <a:rPr lang="en-US" dirty="0" err="1" smtClean="0"/>
              <a:t>Aceasta</a:t>
            </a:r>
            <a:r>
              <a:rPr lang="en-US" dirty="0" smtClean="0"/>
              <a:t> </a:t>
            </a:r>
            <a:r>
              <a:rPr lang="en-US" dirty="0" err="1" smtClean="0"/>
              <a:t>clasa</a:t>
            </a:r>
            <a:r>
              <a:rPr lang="en-US" dirty="0" smtClean="0"/>
              <a:t> </a:t>
            </a:r>
            <a:r>
              <a:rPr lang="en-US" dirty="0" err="1" smtClean="0"/>
              <a:t>contine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o </a:t>
            </a:r>
            <a:r>
              <a:rPr lang="en-US" dirty="0" err="1" smtClean="0"/>
              <a:t>proprietate</a:t>
            </a:r>
            <a:r>
              <a:rPr lang="en-US" dirty="0" smtClean="0"/>
              <a:t> </a:t>
            </a:r>
            <a:r>
              <a:rPr lang="en-US" dirty="0" err="1" smtClean="0"/>
              <a:t>importanta</a:t>
            </a:r>
            <a:r>
              <a:rPr lang="en-US" dirty="0" smtClean="0"/>
              <a:t> </a:t>
            </a:r>
            <a:r>
              <a:rPr lang="en-US" dirty="0" err="1" smtClean="0"/>
              <a:t>numita</a:t>
            </a:r>
            <a:r>
              <a:rPr lang="en-US" dirty="0" smtClean="0"/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dontReport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/>
              <a:t>care </a:t>
            </a:r>
            <a:r>
              <a:rPr lang="en-US" dirty="0" err="1" smtClean="0"/>
              <a:t>contine</a:t>
            </a:r>
            <a:r>
              <a:rPr lang="en-US" dirty="0" smtClean="0"/>
              <a:t> </a:t>
            </a:r>
            <a:r>
              <a:rPr lang="en-US" dirty="0" err="1" smtClean="0"/>
              <a:t>toate</a:t>
            </a:r>
            <a:r>
              <a:rPr lang="en-US" dirty="0" smtClean="0"/>
              <a:t> </a:t>
            </a:r>
            <a:r>
              <a:rPr lang="en-US" dirty="0" err="1" smtClean="0"/>
              <a:t>exceptiile</a:t>
            </a:r>
            <a:r>
              <a:rPr lang="en-US" dirty="0" smtClean="0"/>
              <a:t> care nu </a:t>
            </a:r>
            <a:r>
              <a:rPr lang="en-US" dirty="0" err="1" smtClean="0"/>
              <a:t>vor</a:t>
            </a:r>
            <a:r>
              <a:rPr lang="en-US" dirty="0" smtClean="0"/>
              <a:t> fi </a:t>
            </a:r>
            <a:r>
              <a:rPr lang="en-US" dirty="0" err="1" smtClean="0"/>
              <a:t>logate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536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Exceptii</a:t>
            </a:r>
            <a:r>
              <a:rPr lang="en-US" dirty="0" smtClean="0"/>
              <a:t> HTTP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abort(404) – </a:t>
            </a:r>
            <a:r>
              <a:rPr lang="en-US" dirty="0" err="1" smtClean="0"/>
              <a:t>generare</a:t>
            </a:r>
            <a:r>
              <a:rPr lang="en-US" dirty="0" smtClean="0"/>
              <a:t> </a:t>
            </a:r>
            <a:r>
              <a:rPr lang="en-US" dirty="0" err="1" smtClean="0"/>
              <a:t>raspuns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baza</a:t>
            </a:r>
            <a:r>
              <a:rPr lang="en-US" dirty="0" smtClean="0"/>
              <a:t> </a:t>
            </a:r>
            <a:r>
              <a:rPr lang="en-US" dirty="0" err="1" smtClean="0"/>
              <a:t>codurilor</a:t>
            </a:r>
            <a:r>
              <a:rPr lang="en-US" dirty="0" smtClean="0"/>
              <a:t> de </a:t>
            </a:r>
            <a:r>
              <a:rPr lang="en-US" dirty="0" err="1" smtClean="0"/>
              <a:t>eroare</a:t>
            </a:r>
            <a:endParaRPr lang="en-US" dirty="0" smtClean="0"/>
          </a:p>
          <a:p>
            <a:r>
              <a:rPr lang="en-US" dirty="0" err="1" smtClean="0"/>
              <a:t>Pagini</a:t>
            </a:r>
            <a:r>
              <a:rPr lang="en-US" dirty="0" smtClean="0"/>
              <a:t> </a:t>
            </a:r>
            <a:r>
              <a:rPr lang="en-US" dirty="0" err="1" smtClean="0"/>
              <a:t>personalizate</a:t>
            </a:r>
            <a:r>
              <a:rPr lang="en-US" dirty="0" smtClean="0"/>
              <a:t> – design-</a:t>
            </a:r>
            <a:r>
              <a:rPr lang="en-US" dirty="0" err="1" smtClean="0"/>
              <a:t>ul</a:t>
            </a:r>
            <a:r>
              <a:rPr lang="en-US" dirty="0" smtClean="0"/>
              <a:t> </a:t>
            </a:r>
            <a:r>
              <a:rPr lang="en-US" dirty="0" err="1" smtClean="0"/>
              <a:t>paginilor</a:t>
            </a:r>
            <a:r>
              <a:rPr lang="en-US" dirty="0" smtClean="0"/>
              <a:t> de </a:t>
            </a:r>
            <a:r>
              <a:rPr lang="en-US" dirty="0" err="1" smtClean="0"/>
              <a:t>eroare</a:t>
            </a:r>
            <a:endParaRPr lang="en-US" dirty="0" smtClean="0"/>
          </a:p>
          <a:p>
            <a:pPr lvl="1"/>
            <a:r>
              <a:rPr lang="en-US" dirty="0" smtClean="0"/>
              <a:t>resources/views/errors/404.blade.php</a:t>
            </a:r>
          </a:p>
          <a:p>
            <a:pPr lvl="1"/>
            <a:r>
              <a:rPr lang="en-US" dirty="0"/>
              <a:t>resources/views/errors/500.blade.php</a:t>
            </a:r>
          </a:p>
        </p:txBody>
      </p:sp>
    </p:spTree>
    <p:extLst>
      <p:ext uri="{BB962C8B-B14F-4D97-AF65-F5344CB8AC3E}">
        <p14:creationId xmlns:p14="http://schemas.microsoft.com/office/powerpoint/2010/main" val="154344966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Exceptii</a:t>
            </a:r>
            <a:r>
              <a:rPr lang="en-US" dirty="0" smtClean="0"/>
              <a:t> http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219" y="1861852"/>
            <a:ext cx="6037244" cy="491352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app/Http/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routes.php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Route::get('/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error',function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abort(404);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});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resources/views/errors/404.blade.php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&lt;!DOCTYPE html&gt;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&lt;html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   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&lt;head&gt;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&lt;title&gt;404&lt;/title&gt;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&lt;link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"https://fonts.googleapis.com/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css?family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=Lato:100"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"stylesheet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type = "text/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css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</a:p>
        </p:txBody>
      </p:sp>
      <p:sp>
        <p:nvSpPr>
          <p:cNvPr id="4" name="Rectangle 3"/>
          <p:cNvSpPr/>
          <p:nvPr/>
        </p:nvSpPr>
        <p:spPr>
          <a:xfrm>
            <a:off x="6510969" y="1871789"/>
            <a:ext cx="554148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&lt;style&gt;</a:t>
            </a: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html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body {height: 100%;}</a:t>
            </a: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body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{margin: 0;padding: 0;width: 100%;color: #B0BEC5;display: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table;font-weight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: 100;font-family: '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Lato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';}</a:t>
            </a: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container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{text-align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: center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display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: table-cell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vertical-align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: middle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;}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content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{text-align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center;display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: inline-block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;}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title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{font-size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: 72px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margin-bottom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: 40px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;}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style&gt;</a:t>
            </a: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head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&lt;body&gt;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&lt;div class = "container"&gt;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&lt;div class = "content"&gt;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&lt;div class = "title"&gt;404 Error&lt;/div&gt;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&lt;/div&gt;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&lt;/div&gt;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&lt;/body&gt;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&lt;/html&gt;</a:t>
            </a:r>
          </a:p>
        </p:txBody>
      </p:sp>
      <p:sp>
        <p:nvSpPr>
          <p:cNvPr id="5" name="Rectangle 4"/>
          <p:cNvSpPr/>
          <p:nvPr/>
        </p:nvSpPr>
        <p:spPr>
          <a:xfrm>
            <a:off x="6510969" y="6406042"/>
            <a:ext cx="308449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http://localhost:8000/error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17410" name="Picture 2" descr="404Err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0428" y="410978"/>
            <a:ext cx="3292705" cy="1393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2206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 </a:t>
            </a:r>
            <a:r>
              <a:rPr lang="en-US" dirty="0" smtClean="0"/>
              <a:t>BLADE - escape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HTML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{{ 'My list &lt;script&gt;alert("spam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spam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spam!")&lt;/script&gt;' 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}}</a:t>
            </a:r>
          </a:p>
          <a:p>
            <a:pPr marL="0" indent="0">
              <a:buNone/>
            </a:pP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{{{ 'My list &lt;script&gt;alert("spam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spam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spam!")&lt;/script&gt;' 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}}}</a:t>
            </a:r>
          </a:p>
          <a:p>
            <a:pPr marL="0" indent="0"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{!! 'My list &lt;script&gt;alert("spam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spam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spam!")&lt;/script&gt;' !!}</a:t>
            </a:r>
          </a:p>
          <a:p>
            <a:pPr marL="0" indent="0">
              <a:buNone/>
            </a:pP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My list &amp;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lt;script&amp;gt;alert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("spam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spam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spam!")&amp;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lt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;/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script&amp;gt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 </a:t>
            </a:r>
            <a:r>
              <a:rPr lang="en-US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executa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codul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JavaScript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72480" y="3349127"/>
            <a:ext cx="53018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308996" y="3349127"/>
            <a:ext cx="53018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9776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 BLADE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CONTROLLER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public function index()</a:t>
            </a: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$data 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= array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'name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' =&gt; 'San Juan',</a:t>
            </a: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'date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' =&gt; date('Y-m-d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'));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view('hello')-&gt;with($data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Welcome, {{ $name or 'California' }}</a:t>
            </a:r>
          </a:p>
          <a:p>
            <a:pPr marL="0" indent="0">
              <a:buNone/>
            </a:pP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VIEW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You last visited {{ $name }} on {{ $date }}.</a:t>
            </a:r>
          </a:p>
          <a:p>
            <a:pPr marL="0" indent="0">
              <a:buNone/>
            </a:pPr>
            <a:endParaRPr lang="en-US" sz="11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1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1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1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 </a:t>
            </a:r>
            <a:r>
              <a:rPr lang="en-US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afisa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valoarea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variabilei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$name </a:t>
            </a:r>
            <a:r>
              <a:rPr lang="en-US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sau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California in </a:t>
            </a:r>
            <a:r>
              <a:rPr lang="en-US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cazul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care </a:t>
            </a:r>
            <a:r>
              <a:rPr lang="en-US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variabila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$name nu a </a:t>
            </a:r>
            <a:r>
              <a:rPr lang="en-US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fost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setata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81193" y="4935556"/>
            <a:ext cx="53018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217709" y="4935556"/>
            <a:ext cx="53018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5892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 BLADE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CONTROLLER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public function index()</a:t>
            </a: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$lists 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= array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'Vacation 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Planning', </a:t>
            </a:r>
            <a:endParaRPr lang="en-US" sz="11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'Grocery 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Shopping', </a:t>
            </a:r>
            <a:endParaRPr lang="en-US" sz="11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'Camping 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Trip');</a:t>
            </a: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view('hello')-&gt;with('lists', $lists);</a:t>
            </a: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VIEW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37391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ul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foreach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($lists as $list)</a:t>
            </a: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&lt;li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&gt;{{ $list }}&lt;/li&gt;</a:t>
            </a: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@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endforeach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ul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ul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@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forelse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($lists as $list)</a:t>
            </a: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&lt;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li&gt;{{ $list }}&lt;/li&gt;</a:t>
            </a: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@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empty</a:t>
            </a: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&lt;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li&gt;You don't have any lists saved.&lt;/li&gt;</a:t>
            </a: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@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endforelse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ul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217709" y="4417763"/>
            <a:ext cx="53018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4018390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2448</TotalTime>
  <Words>5867</Words>
  <Application>Microsoft Office PowerPoint</Application>
  <PresentationFormat>Widescreen</PresentationFormat>
  <Paragraphs>1229</Paragraphs>
  <Slides>65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71" baseType="lpstr">
      <vt:lpstr>Arial</vt:lpstr>
      <vt:lpstr>Calibri</vt:lpstr>
      <vt:lpstr>Courier New</vt:lpstr>
      <vt:lpstr>Gill Sans MT</vt:lpstr>
      <vt:lpstr>Wingdings 2</vt:lpstr>
      <vt:lpstr>Dividend</vt:lpstr>
      <vt:lpstr>TWSS – CURS – LARAVEL </vt:lpstr>
      <vt:lpstr>view</vt:lpstr>
      <vt:lpstr>view</vt:lpstr>
      <vt:lpstr>STRUCTURA UNEI PAGINI</vt:lpstr>
      <vt:lpstr>TEMPLATE BLADE</vt:lpstr>
      <vt:lpstr>TEMPLATE BLADE</vt:lpstr>
      <vt:lpstr>TEMPLATE BLADE - escape</vt:lpstr>
      <vt:lpstr>TEMPLATE BLADE</vt:lpstr>
      <vt:lpstr>TEMPLATE BLADE</vt:lpstr>
      <vt:lpstr>TEMPLATE BLADE</vt:lpstr>
      <vt:lpstr>TEMPLATE BLADE</vt:lpstr>
      <vt:lpstr>TEMPLATE BLADE</vt:lpstr>
      <vt:lpstr>TEMPLATE BLADE</vt:lpstr>
      <vt:lpstr>TEMPLATE BLADE</vt:lpstr>
      <vt:lpstr>STRUCTURA UNEI PAGINI – master.blade.php</vt:lpstr>
      <vt:lpstr>STRUCTURA UNEI PAGINI – head.blade.php</vt:lpstr>
      <vt:lpstr>STRUCTURA UNEI PAGINI – head.blade.php</vt:lpstr>
      <vt:lpstr>STRUCTURA UNEI PAGINI – headER.blade.php</vt:lpstr>
      <vt:lpstr>STRUCTURA UNEI PAGINI – FOOter.blade.php</vt:lpstr>
      <vt:lpstr>STRUCTURA UNEI PAGINI – FOOt.blade.php</vt:lpstr>
      <vt:lpstr>MIDDLEWARE</vt:lpstr>
      <vt:lpstr>MIDDLEWARE</vt:lpstr>
      <vt:lpstr>MIDDLEWARE</vt:lpstr>
      <vt:lpstr>MIDDLEWARE – exemplu – transmiterea rolului utilizatorului</vt:lpstr>
      <vt:lpstr>CONTROLLER</vt:lpstr>
      <vt:lpstr>CONTROLLER - Exemplu</vt:lpstr>
      <vt:lpstr>CONTROLLER - Exemplu</vt:lpstr>
      <vt:lpstr>CONTROLLER - Exemplu</vt:lpstr>
      <vt:lpstr>CONTROLLER</vt:lpstr>
      <vt:lpstr>Cerere http</vt:lpstr>
      <vt:lpstr>Preluarea valorilor din get/post</vt:lpstr>
      <vt:lpstr>COOKIE - CREARE</vt:lpstr>
      <vt:lpstr>COOKIE – preluare valoare</vt:lpstr>
      <vt:lpstr>RASPUNS HTTP</vt:lpstr>
      <vt:lpstr>RASPUNS HTTP</vt:lpstr>
      <vt:lpstr>REDIRECTIONARe catre rute numite</vt:lpstr>
      <vt:lpstr>REDIRECTIONARE catre ACTIUNI DIN CONTROLLER</vt:lpstr>
      <vt:lpstr>INSERARE IN BAZA DE DATE</vt:lpstr>
      <vt:lpstr>INSERARE IN BAZA DE DATE</vt:lpstr>
      <vt:lpstr>SELECT DIN BAZA de date</vt:lpstr>
      <vt:lpstr>SELECT DIN BAZA de date</vt:lpstr>
      <vt:lpstr>UPDATE BAZA DE DATE</vt:lpstr>
      <vt:lpstr>UPDATE BAZA de date</vt:lpstr>
      <vt:lpstr>DELETE DIN BAZA DE DATE</vt:lpstr>
      <vt:lpstr>DELETE DIN BAZA DE DATE</vt:lpstr>
      <vt:lpstr>LOGARE</vt:lpstr>
      <vt:lpstr>GENERAREA DE FORMULARE</vt:lpstr>
      <vt:lpstr>GENERAREA DE FORMULARE</vt:lpstr>
      <vt:lpstr>GENERAREA DE FORMULARE</vt:lpstr>
      <vt:lpstr>GENERAREA DE FORMULARE</vt:lpstr>
      <vt:lpstr>SESIUNE</vt:lpstr>
      <vt:lpstr>SESIUNE</vt:lpstr>
      <vt:lpstr>VALIDARI</vt:lpstr>
      <vt:lpstr>VALIDARI</vt:lpstr>
      <vt:lpstr>VALIDARI</vt:lpstr>
      <vt:lpstr>UPLOAD FISIERE</vt:lpstr>
      <vt:lpstr>UPLOAD FISIERE</vt:lpstr>
      <vt:lpstr>TRIMITERE MAIL</vt:lpstr>
      <vt:lpstr>TRIMITERE MAIL</vt:lpstr>
      <vt:lpstr>TRIMITERE MAIL</vt:lpstr>
      <vt:lpstr>TRIMITERE MAIL</vt:lpstr>
      <vt:lpstr>AJAX</vt:lpstr>
      <vt:lpstr>Tratarea erorilor</vt:lpstr>
      <vt:lpstr>Exceptii HTTP</vt:lpstr>
      <vt:lpstr>Exceptii http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TWSS - CURS</dc:title>
  <dc:creator>Diana</dc:creator>
  <cp:lastModifiedBy>Diana</cp:lastModifiedBy>
  <cp:revision>235</cp:revision>
  <dcterms:created xsi:type="dcterms:W3CDTF">2017-10-24T15:54:20Z</dcterms:created>
  <dcterms:modified xsi:type="dcterms:W3CDTF">2017-11-03T08:44:55Z</dcterms:modified>
</cp:coreProperties>
</file>