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6"/>
  </p:notesMasterIdLst>
  <p:sldIdLst>
    <p:sldId id="256" r:id="rId2"/>
    <p:sldId id="267" r:id="rId3"/>
    <p:sldId id="257" r:id="rId4"/>
    <p:sldId id="258" r:id="rId5"/>
    <p:sldId id="259" r:id="rId6"/>
    <p:sldId id="260" r:id="rId7"/>
    <p:sldId id="261" r:id="rId8"/>
    <p:sldId id="263" r:id="rId9"/>
    <p:sldId id="264" r:id="rId10"/>
    <p:sldId id="265" r:id="rId11"/>
    <p:sldId id="266" r:id="rId12"/>
    <p:sldId id="274" r:id="rId13"/>
    <p:sldId id="262" r:id="rId14"/>
    <p:sldId id="268" r:id="rId15"/>
    <p:sldId id="269" r:id="rId16"/>
    <p:sldId id="270" r:id="rId17"/>
    <p:sldId id="271" r:id="rId18"/>
    <p:sldId id="272" r:id="rId19"/>
    <p:sldId id="273" r:id="rId20"/>
    <p:sldId id="281" r:id="rId21"/>
    <p:sldId id="276" r:id="rId22"/>
    <p:sldId id="282" r:id="rId23"/>
    <p:sldId id="277" r:id="rId24"/>
    <p:sldId id="278" r:id="rId25"/>
    <p:sldId id="279" r:id="rId26"/>
    <p:sldId id="280" r:id="rId27"/>
    <p:sldId id="290" r:id="rId28"/>
    <p:sldId id="284" r:id="rId29"/>
    <p:sldId id="291" r:id="rId30"/>
    <p:sldId id="285" r:id="rId31"/>
    <p:sldId id="292" r:id="rId32"/>
    <p:sldId id="275" r:id="rId33"/>
    <p:sldId id="283" r:id="rId34"/>
    <p:sldId id="288" r:id="rId35"/>
    <p:sldId id="289" r:id="rId36"/>
    <p:sldId id="286" r:id="rId37"/>
    <p:sldId id="287" r:id="rId38"/>
    <p:sldId id="299" r:id="rId39"/>
    <p:sldId id="293" r:id="rId40"/>
    <p:sldId id="294" r:id="rId41"/>
    <p:sldId id="295" r:id="rId42"/>
    <p:sldId id="296" r:id="rId43"/>
    <p:sldId id="297" r:id="rId44"/>
    <p:sldId id="298" r:id="rId45"/>
    <p:sldId id="308" r:id="rId46"/>
    <p:sldId id="309" r:id="rId47"/>
    <p:sldId id="300" r:id="rId48"/>
    <p:sldId id="301" r:id="rId49"/>
    <p:sldId id="302" r:id="rId50"/>
    <p:sldId id="303" r:id="rId51"/>
    <p:sldId id="304" r:id="rId52"/>
    <p:sldId id="305" r:id="rId53"/>
    <p:sldId id="306" r:id="rId54"/>
    <p:sldId id="323" r:id="rId5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25" autoAdjust="0"/>
    <p:restoredTop sz="78606" autoAdjust="0"/>
  </p:normalViewPr>
  <p:slideViewPr>
    <p:cSldViewPr snapToGrid="0">
      <p:cViewPr varScale="1">
        <p:scale>
          <a:sx n="87" d="100"/>
          <a:sy n="87"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C4CCAFB-6C93-4163-86F2-03F55EE7E0C3}" type="datetimeFigureOut">
              <a:rPr lang="en-US" smtClean="0"/>
              <a:t>11/3/2017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57F3A3-C22B-44B3-B81A-97BDCCFD96CC}" type="slidenum">
              <a:rPr lang="en-US" smtClean="0"/>
              <a:t>‹#›</a:t>
            </a:fld>
            <a:endParaRPr lang="en-US"/>
          </a:p>
        </p:txBody>
      </p:sp>
    </p:spTree>
    <p:extLst>
      <p:ext uri="{BB962C8B-B14F-4D97-AF65-F5344CB8AC3E}">
        <p14:creationId xmlns:p14="http://schemas.microsoft.com/office/powerpoint/2010/main" val="37127857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https://tutorials.kode-blog.com/laravel-blade-template</a:t>
            </a:r>
            <a:endParaRPr lang="en-US"/>
          </a:p>
        </p:txBody>
      </p:sp>
      <p:sp>
        <p:nvSpPr>
          <p:cNvPr id="4" name="Slide Number Placeholder 3"/>
          <p:cNvSpPr>
            <a:spLocks noGrp="1"/>
          </p:cNvSpPr>
          <p:nvPr>
            <p:ph type="sldNum" sz="quarter" idx="10"/>
          </p:nvPr>
        </p:nvSpPr>
        <p:spPr/>
        <p:txBody>
          <a:bodyPr/>
          <a:lstStyle/>
          <a:p>
            <a:fld id="{7157F3A3-C22B-44B3-B81A-97BDCCFD96CC}" type="slidenum">
              <a:rPr lang="en-US" smtClean="0"/>
              <a:t>1</a:t>
            </a:fld>
            <a:endParaRPr lang="en-US"/>
          </a:p>
        </p:txBody>
      </p:sp>
    </p:spTree>
    <p:extLst>
      <p:ext uri="{BB962C8B-B14F-4D97-AF65-F5344CB8AC3E}">
        <p14:creationId xmlns:p14="http://schemas.microsoft.com/office/powerpoint/2010/main" val="35060942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1" kern="1200" dirty="0" smtClean="0">
                <a:solidFill>
                  <a:schemeClr val="tx1"/>
                </a:solidFill>
                <a:effectLst/>
                <a:latin typeface="+mn-lt"/>
                <a:ea typeface="+mn-ea"/>
                <a:cs typeface="+mn-cs"/>
              </a:rPr>
              <a:t>{{  </a:t>
            </a:r>
            <a:r>
              <a:rPr lang="en-US" sz="1200" b="1" i="1" kern="1200" dirty="0" err="1" smtClean="0">
                <a:solidFill>
                  <a:schemeClr val="tx1"/>
                </a:solidFill>
                <a:effectLst/>
                <a:latin typeface="+mn-lt"/>
                <a:ea typeface="+mn-ea"/>
                <a:cs typeface="+mn-cs"/>
              </a:rPr>
              <a:t>csrf_field</a:t>
            </a:r>
            <a:r>
              <a:rPr lang="en-US" sz="1200" b="1" i="1" kern="120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rPr>
              <a:t> is used to generate </a:t>
            </a:r>
            <a:r>
              <a:rPr lang="en-US" sz="1200" b="0" i="0" kern="1200" dirty="0" err="1" smtClean="0">
                <a:solidFill>
                  <a:schemeClr val="tx1"/>
                </a:solidFill>
                <a:effectLst/>
                <a:latin typeface="+mn-lt"/>
                <a:ea typeface="+mn-ea"/>
                <a:cs typeface="+mn-cs"/>
              </a:rPr>
              <a:t>csrf</a:t>
            </a:r>
            <a:r>
              <a:rPr lang="en-US" sz="1200" b="0" i="0" kern="1200" dirty="0" smtClean="0">
                <a:solidFill>
                  <a:schemeClr val="tx1"/>
                </a:solidFill>
                <a:effectLst/>
                <a:latin typeface="+mn-lt"/>
                <a:ea typeface="+mn-ea"/>
                <a:cs typeface="+mn-cs"/>
              </a:rPr>
              <a:t> token and insert in the form. This token is used to verify that the authenticated logged user is the one making request in application. This is the security feature provided by </a:t>
            </a:r>
            <a:r>
              <a:rPr lang="en-US" sz="1200" b="0" i="0" kern="1200" dirty="0" err="1" smtClean="0">
                <a:solidFill>
                  <a:schemeClr val="tx1"/>
                </a:solidFill>
                <a:effectLst/>
                <a:latin typeface="+mn-lt"/>
                <a:ea typeface="+mn-ea"/>
                <a:cs typeface="+mn-cs"/>
              </a:rPr>
              <a:t>Laravel</a:t>
            </a:r>
            <a:r>
              <a:rPr lang="en-US" sz="1200" b="0" i="0" kern="1200" dirty="0" smtClean="0">
                <a:solidFill>
                  <a:schemeClr val="tx1"/>
                </a:solidFill>
                <a:effectLst/>
                <a:latin typeface="+mn-lt"/>
                <a:ea typeface="+mn-ea"/>
                <a:cs typeface="+mn-cs"/>
              </a:rPr>
              <a:t> out of the box.</a:t>
            </a:r>
            <a:endParaRPr lang="en-US" dirty="0"/>
          </a:p>
        </p:txBody>
      </p:sp>
      <p:sp>
        <p:nvSpPr>
          <p:cNvPr id="4" name="Slide Number Placeholder 3"/>
          <p:cNvSpPr>
            <a:spLocks noGrp="1"/>
          </p:cNvSpPr>
          <p:nvPr>
            <p:ph type="sldNum" sz="quarter" idx="10"/>
          </p:nvPr>
        </p:nvSpPr>
        <p:spPr/>
        <p:txBody>
          <a:bodyPr/>
          <a:lstStyle/>
          <a:p>
            <a:fld id="{7157F3A3-C22B-44B3-B81A-97BDCCFD96CC}" type="slidenum">
              <a:rPr lang="en-US" smtClean="0"/>
              <a:t>30</a:t>
            </a:fld>
            <a:endParaRPr lang="en-US"/>
          </a:p>
        </p:txBody>
      </p:sp>
    </p:spTree>
    <p:extLst>
      <p:ext uri="{BB962C8B-B14F-4D97-AF65-F5344CB8AC3E}">
        <p14:creationId xmlns:p14="http://schemas.microsoft.com/office/powerpoint/2010/main" val="39147543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base"/>
            <a:r>
              <a:rPr lang="en-US" sz="1200" b="0" i="0" kern="1200" dirty="0" smtClean="0">
                <a:solidFill>
                  <a:schemeClr val="tx1"/>
                </a:solidFill>
                <a:effectLst/>
                <a:latin typeface="+mn-lt"/>
                <a:ea typeface="+mn-ea"/>
                <a:cs typeface="+mn-cs"/>
              </a:rPr>
              <a:t>After editing this view, all the pieces are joined so you can now test your application.</a:t>
            </a:r>
          </a:p>
          <a:p>
            <a:pPr fontAlgn="base"/>
            <a:r>
              <a:rPr lang="en-US" sz="1200" b="0" i="0" kern="1200" dirty="0" smtClean="0">
                <a:solidFill>
                  <a:schemeClr val="tx1"/>
                </a:solidFill>
                <a:effectLst/>
                <a:latin typeface="+mn-lt"/>
                <a:ea typeface="+mn-ea"/>
                <a:cs typeface="+mn-cs"/>
              </a:rPr>
              <a:t>First register and then login and then check if you can create task, edit task and delete task.</a:t>
            </a:r>
          </a:p>
          <a:p>
            <a:pPr fontAlgn="base"/>
            <a:endParaRPr lang="en-US" sz="1200" b="0" i="0" kern="1200" dirty="0" smtClean="0">
              <a:solidFill>
                <a:schemeClr val="tx1"/>
              </a:solidFill>
              <a:effectLst/>
              <a:latin typeface="+mn-lt"/>
              <a:ea typeface="+mn-ea"/>
              <a:cs typeface="+mn-cs"/>
            </a:endParaRPr>
          </a:p>
          <a:p>
            <a:pPr fontAlgn="base"/>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7157F3A3-C22B-44B3-B81A-97BDCCFD96CC}" type="slidenum">
              <a:rPr lang="en-US" smtClean="0"/>
              <a:t>31</a:t>
            </a:fld>
            <a:endParaRPr lang="en-US"/>
          </a:p>
        </p:txBody>
      </p:sp>
    </p:spTree>
    <p:extLst>
      <p:ext uri="{BB962C8B-B14F-4D97-AF65-F5344CB8AC3E}">
        <p14:creationId xmlns:p14="http://schemas.microsoft.com/office/powerpoint/2010/main" val="27994486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Controllers are used to direct traffic between views and models and they can group multiple request handling logic into a single class. Thus, generally they receive all the request and based on their logic, they redirect or return respective </a:t>
            </a:r>
            <a:r>
              <a:rPr lang="en-US" sz="1200" b="0" i="0" kern="1200" dirty="0" err="1" smtClean="0">
                <a:solidFill>
                  <a:schemeClr val="tx1"/>
                </a:solidFill>
                <a:effectLst/>
                <a:latin typeface="+mn-lt"/>
                <a:ea typeface="+mn-ea"/>
                <a:cs typeface="+mn-cs"/>
              </a:rPr>
              <a:t>data.In</a:t>
            </a:r>
            <a:r>
              <a:rPr lang="en-US" sz="1200" b="0" i="0" kern="1200" dirty="0" smtClean="0">
                <a:solidFill>
                  <a:schemeClr val="tx1"/>
                </a:solidFill>
                <a:effectLst/>
                <a:latin typeface="+mn-lt"/>
                <a:ea typeface="+mn-ea"/>
                <a:cs typeface="+mn-cs"/>
              </a:rPr>
              <a:t> our example, now we are moving towards front-end, thus we should make controllers through which we can handle requests coming to our application. Execute below command to create controller for tasks</a:t>
            </a:r>
          </a:p>
          <a:p>
            <a:endParaRPr lang="en-US" sz="1200" b="0" i="0" kern="1200" dirty="0" smtClean="0">
              <a:solidFill>
                <a:schemeClr val="tx1"/>
              </a:solidFill>
              <a:effectLst/>
              <a:latin typeface="+mn-lt"/>
              <a:ea typeface="+mn-ea"/>
              <a:cs typeface="+mn-cs"/>
            </a:endParaRPr>
          </a:p>
          <a:p>
            <a:r>
              <a:rPr lang="en-US" sz="1200" b="1" i="1" kern="1200" dirty="0" smtClean="0">
                <a:solidFill>
                  <a:schemeClr val="tx1"/>
                </a:solidFill>
                <a:effectLst/>
                <a:latin typeface="+mn-lt"/>
                <a:ea typeface="+mn-ea"/>
                <a:cs typeface="+mn-cs"/>
              </a:rPr>
              <a:t>app/Http/Controllers</a:t>
            </a:r>
            <a:endParaRPr lang="en-US" dirty="0"/>
          </a:p>
        </p:txBody>
      </p:sp>
      <p:sp>
        <p:nvSpPr>
          <p:cNvPr id="4" name="Slide Number Placeholder 3"/>
          <p:cNvSpPr>
            <a:spLocks noGrp="1"/>
          </p:cNvSpPr>
          <p:nvPr>
            <p:ph type="sldNum" sz="quarter" idx="10"/>
          </p:nvPr>
        </p:nvSpPr>
        <p:spPr/>
        <p:txBody>
          <a:bodyPr/>
          <a:lstStyle/>
          <a:p>
            <a:fld id="{7157F3A3-C22B-44B3-B81A-97BDCCFD96CC}" type="slidenum">
              <a:rPr lang="en-US" smtClean="0"/>
              <a:t>32</a:t>
            </a:fld>
            <a:endParaRPr lang="en-US"/>
          </a:p>
        </p:txBody>
      </p:sp>
    </p:spTree>
    <p:extLst>
      <p:ext uri="{BB962C8B-B14F-4D97-AF65-F5344CB8AC3E}">
        <p14:creationId xmlns:p14="http://schemas.microsoft.com/office/powerpoint/2010/main" val="28508088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1" kern="1200" dirty="0" err="1" smtClean="0">
                <a:solidFill>
                  <a:schemeClr val="tx1"/>
                </a:solidFill>
                <a:effectLst/>
                <a:latin typeface="+mn-lt"/>
                <a:ea typeface="+mn-ea"/>
                <a:cs typeface="+mn-cs"/>
              </a:rPr>
              <a:t>php</a:t>
            </a:r>
            <a:r>
              <a:rPr lang="en-US" sz="1200" b="1" i="1" kern="1200" dirty="0" smtClean="0">
                <a:solidFill>
                  <a:schemeClr val="tx1"/>
                </a:solidFill>
                <a:effectLst/>
                <a:latin typeface="+mn-lt"/>
                <a:ea typeface="+mn-ea"/>
                <a:cs typeface="+mn-cs"/>
              </a:rPr>
              <a:t> artisan serve</a:t>
            </a:r>
            <a:endParaRPr lang="en-US" dirty="0"/>
          </a:p>
        </p:txBody>
      </p:sp>
      <p:sp>
        <p:nvSpPr>
          <p:cNvPr id="4" name="Slide Number Placeholder 3"/>
          <p:cNvSpPr>
            <a:spLocks noGrp="1"/>
          </p:cNvSpPr>
          <p:nvPr>
            <p:ph type="sldNum" sz="quarter" idx="10"/>
          </p:nvPr>
        </p:nvSpPr>
        <p:spPr/>
        <p:txBody>
          <a:bodyPr/>
          <a:lstStyle/>
          <a:p>
            <a:fld id="{7157F3A3-C22B-44B3-B81A-97BDCCFD96CC}" type="slidenum">
              <a:rPr lang="en-US" smtClean="0"/>
              <a:t>36</a:t>
            </a:fld>
            <a:endParaRPr lang="en-US"/>
          </a:p>
        </p:txBody>
      </p:sp>
    </p:spTree>
    <p:extLst>
      <p:ext uri="{BB962C8B-B14F-4D97-AF65-F5344CB8AC3E}">
        <p14:creationId xmlns:p14="http://schemas.microsoft.com/office/powerpoint/2010/main" val="117148714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https://www.parthpatel.net/laravel-tutorial-for-beginner-5-4/</a:t>
            </a:r>
            <a:endParaRPr lang="en-US" dirty="0"/>
          </a:p>
        </p:txBody>
      </p:sp>
      <p:sp>
        <p:nvSpPr>
          <p:cNvPr id="4" name="Slide Number Placeholder 3"/>
          <p:cNvSpPr>
            <a:spLocks noGrp="1"/>
          </p:cNvSpPr>
          <p:nvPr>
            <p:ph type="sldNum" sz="quarter" idx="10"/>
          </p:nvPr>
        </p:nvSpPr>
        <p:spPr/>
        <p:txBody>
          <a:bodyPr/>
          <a:lstStyle/>
          <a:p>
            <a:fld id="{7157F3A3-C22B-44B3-B81A-97BDCCFD96CC}" type="slidenum">
              <a:rPr lang="en-US" smtClean="0"/>
              <a:t>37</a:t>
            </a:fld>
            <a:endParaRPr lang="en-US"/>
          </a:p>
        </p:txBody>
      </p:sp>
    </p:spTree>
    <p:extLst>
      <p:ext uri="{BB962C8B-B14F-4D97-AF65-F5344CB8AC3E}">
        <p14:creationId xmlns:p14="http://schemas.microsoft.com/office/powerpoint/2010/main" val="31936984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Lifetime:</a:t>
            </a:r>
          </a:p>
          <a:p>
            <a:pPr lvl="1"/>
            <a:r>
              <a:rPr lang="en-US" dirty="0" err="1" smtClean="0"/>
              <a:t>valabilitatea</a:t>
            </a:r>
            <a:r>
              <a:rPr lang="en-US" dirty="0" smtClean="0"/>
              <a:t> </a:t>
            </a:r>
            <a:r>
              <a:rPr lang="en-US" dirty="0" err="1" smtClean="0"/>
              <a:t>în</a:t>
            </a:r>
            <a:r>
              <a:rPr lang="en-US" dirty="0" smtClean="0"/>
              <a:t> minute a </a:t>
            </a:r>
            <a:r>
              <a:rPr lang="en-US" dirty="0" err="1" smtClean="0"/>
              <a:t>sesiunii</a:t>
            </a:r>
            <a:r>
              <a:rPr lang="en-US" dirty="0" smtClean="0"/>
              <a:t> </a:t>
            </a:r>
            <a:r>
              <a:rPr lang="en-US" dirty="0" err="1" smtClean="0"/>
              <a:t>în</a:t>
            </a:r>
            <a:r>
              <a:rPr lang="en-US" dirty="0" smtClean="0"/>
              <a:t> </a:t>
            </a:r>
            <a:r>
              <a:rPr lang="en-US" dirty="0" err="1" smtClean="0"/>
              <a:t>cazul</a:t>
            </a:r>
            <a:r>
              <a:rPr lang="en-US" dirty="0" smtClean="0"/>
              <a:t> </a:t>
            </a:r>
            <a:r>
              <a:rPr lang="en-US" dirty="0" err="1" smtClean="0"/>
              <a:t>în</a:t>
            </a:r>
            <a:r>
              <a:rPr lang="en-US" dirty="0" smtClean="0"/>
              <a:t> care nu </a:t>
            </a:r>
            <a:r>
              <a:rPr lang="en-US" dirty="0" err="1" smtClean="0"/>
              <a:t>mai</a:t>
            </a:r>
            <a:r>
              <a:rPr lang="en-US" dirty="0" smtClean="0"/>
              <a:t> </a:t>
            </a:r>
            <a:r>
              <a:rPr lang="en-US" dirty="0" err="1" smtClean="0"/>
              <a:t>există</a:t>
            </a:r>
            <a:r>
              <a:rPr lang="en-US" dirty="0" smtClean="0"/>
              <a:t> </a:t>
            </a:r>
            <a:r>
              <a:rPr lang="en-US" dirty="0" err="1" smtClean="0"/>
              <a:t>activitate</a:t>
            </a:r>
            <a:r>
              <a:rPr lang="en-US" dirty="0" smtClean="0"/>
              <a:t> </a:t>
            </a:r>
            <a:r>
              <a:rPr lang="en-US" dirty="0" err="1" smtClean="0"/>
              <a:t>în</a:t>
            </a:r>
            <a:r>
              <a:rPr lang="en-US" dirty="0" smtClean="0"/>
              <a:t> </a:t>
            </a:r>
            <a:r>
              <a:rPr lang="en-US" dirty="0" err="1" smtClean="0"/>
              <a:t>sesiunea</a:t>
            </a:r>
            <a:r>
              <a:rPr lang="en-US" dirty="0" smtClean="0"/>
              <a:t> </a:t>
            </a:r>
            <a:r>
              <a:rPr lang="en-US" dirty="0" err="1" smtClean="0"/>
              <a:t>respectivă</a:t>
            </a:r>
            <a:r>
              <a:rPr lang="en-US" dirty="0" smtClean="0"/>
              <a:t>; </a:t>
            </a:r>
            <a:r>
              <a:rPr lang="en-US" dirty="0" err="1" smtClean="0"/>
              <a:t>astfel</a:t>
            </a:r>
            <a:r>
              <a:rPr lang="en-US" dirty="0" smtClean="0"/>
              <a:t>, </a:t>
            </a:r>
            <a:r>
              <a:rPr lang="en-US" dirty="0" err="1" smtClean="0"/>
              <a:t>dacă</a:t>
            </a:r>
            <a:r>
              <a:rPr lang="en-US" dirty="0" smtClean="0"/>
              <a:t> </a:t>
            </a:r>
            <a:r>
              <a:rPr lang="en-US" dirty="0" err="1" smtClean="0"/>
              <a:t>spre</a:t>
            </a:r>
            <a:r>
              <a:rPr lang="en-US" dirty="0" smtClean="0"/>
              <a:t> </a:t>
            </a:r>
            <a:r>
              <a:rPr lang="en-US" dirty="0" err="1" smtClean="0"/>
              <a:t>exemplu</a:t>
            </a:r>
            <a:r>
              <a:rPr lang="en-US" dirty="0" smtClean="0"/>
              <a:t> nu </a:t>
            </a:r>
            <a:r>
              <a:rPr lang="en-US" dirty="0" err="1" smtClean="0"/>
              <a:t>ai</a:t>
            </a:r>
            <a:r>
              <a:rPr lang="en-US" dirty="0" smtClean="0"/>
              <a:t> </a:t>
            </a:r>
            <a:r>
              <a:rPr lang="en-US" dirty="0" err="1" smtClean="0"/>
              <a:t>fost</a:t>
            </a:r>
            <a:r>
              <a:rPr lang="en-US" dirty="0" smtClean="0"/>
              <a:t> </a:t>
            </a:r>
            <a:r>
              <a:rPr lang="en-US" dirty="0" err="1" smtClean="0"/>
              <a:t>activ</a:t>
            </a:r>
            <a:r>
              <a:rPr lang="en-US" dirty="0" smtClean="0"/>
              <a:t> </a:t>
            </a:r>
            <a:r>
              <a:rPr lang="en-US" dirty="0" err="1" smtClean="0"/>
              <a:t>timp</a:t>
            </a:r>
            <a:r>
              <a:rPr lang="en-US" dirty="0" smtClean="0"/>
              <a:t> de 120 de minute, </a:t>
            </a:r>
            <a:r>
              <a:rPr lang="en-US" dirty="0" err="1" smtClean="0"/>
              <a:t>sesiunea</a:t>
            </a:r>
            <a:r>
              <a:rPr lang="en-US" dirty="0" smtClean="0"/>
              <a:t> </a:t>
            </a:r>
            <a:r>
              <a:rPr lang="en-US" dirty="0" err="1" smtClean="0"/>
              <a:t>va</a:t>
            </a:r>
            <a:r>
              <a:rPr lang="en-US" dirty="0" smtClean="0"/>
              <a:t> fi </a:t>
            </a:r>
            <a:r>
              <a:rPr lang="en-US" dirty="0" err="1" smtClean="0"/>
              <a:t>închisă</a:t>
            </a:r>
            <a:r>
              <a:rPr lang="en-US" dirty="0" smtClean="0"/>
              <a:t>.</a:t>
            </a:r>
          </a:p>
          <a:p>
            <a:endParaRPr lang="en-US" dirty="0"/>
          </a:p>
        </p:txBody>
      </p:sp>
      <p:sp>
        <p:nvSpPr>
          <p:cNvPr id="4" name="Slide Number Placeholder 3"/>
          <p:cNvSpPr>
            <a:spLocks noGrp="1"/>
          </p:cNvSpPr>
          <p:nvPr>
            <p:ph type="sldNum" sz="quarter" idx="10"/>
          </p:nvPr>
        </p:nvSpPr>
        <p:spPr/>
        <p:txBody>
          <a:bodyPr/>
          <a:lstStyle/>
          <a:p>
            <a:fld id="{7157F3A3-C22B-44B3-B81A-97BDCCFD96CC}" type="slidenum">
              <a:rPr lang="en-US" smtClean="0"/>
              <a:t>39</a:t>
            </a:fld>
            <a:endParaRPr lang="en-US"/>
          </a:p>
        </p:txBody>
      </p:sp>
    </p:spTree>
    <p:extLst>
      <p:ext uri="{BB962C8B-B14F-4D97-AF65-F5344CB8AC3E}">
        <p14:creationId xmlns:p14="http://schemas.microsoft.com/office/powerpoint/2010/main" val="265034970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migrate_make</a:t>
            </a:r>
            <a:endParaRPr lang="en-US" dirty="0" smtClean="0"/>
          </a:p>
          <a:p>
            <a:pPr marL="0" marR="0" lvl="1"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US" dirty="0" err="1" smtClean="0"/>
              <a:t>prin</a:t>
            </a:r>
            <a:r>
              <a:rPr lang="en-US" dirty="0" smtClean="0"/>
              <a:t> </a:t>
            </a:r>
            <a:r>
              <a:rPr lang="en-US" dirty="0" err="1" smtClean="0"/>
              <a:t>această</a:t>
            </a:r>
            <a:r>
              <a:rPr lang="en-US" dirty="0" smtClean="0"/>
              <a:t> </a:t>
            </a:r>
            <a:r>
              <a:rPr lang="en-US" dirty="0" err="1" smtClean="0"/>
              <a:t>denumire</a:t>
            </a:r>
            <a:r>
              <a:rPr lang="en-US" dirty="0" smtClean="0"/>
              <a:t> </a:t>
            </a:r>
            <a:r>
              <a:rPr lang="en-US" dirty="0" err="1" smtClean="0"/>
              <a:t>descriptivă</a:t>
            </a:r>
            <a:r>
              <a:rPr lang="en-US" dirty="0" smtClean="0"/>
              <a:t> </a:t>
            </a:r>
            <a:r>
              <a:rPr lang="en-US" dirty="0" err="1" smtClean="0"/>
              <a:t>vom</a:t>
            </a:r>
            <a:r>
              <a:rPr lang="en-US" dirty="0" smtClean="0"/>
              <a:t> </a:t>
            </a:r>
            <a:r>
              <a:rPr lang="en-US" dirty="0" err="1" smtClean="0"/>
              <a:t>şti</a:t>
            </a:r>
            <a:r>
              <a:rPr lang="en-US" dirty="0" smtClean="0"/>
              <a:t> </a:t>
            </a:r>
            <a:r>
              <a:rPr lang="en-US" dirty="0" err="1" smtClean="0"/>
              <a:t>şi</a:t>
            </a:r>
            <a:r>
              <a:rPr lang="en-US" dirty="0" smtClean="0"/>
              <a:t> </a:t>
            </a:r>
            <a:r>
              <a:rPr lang="en-US" dirty="0" err="1" smtClean="0"/>
              <a:t>noi</a:t>
            </a:r>
            <a:r>
              <a:rPr lang="en-US" dirty="0" smtClean="0"/>
              <a:t> la </a:t>
            </a:r>
            <a:r>
              <a:rPr lang="en-US" dirty="0" err="1" smtClean="0"/>
              <a:t>ce</a:t>
            </a:r>
            <a:r>
              <a:rPr lang="en-US" dirty="0" smtClean="0"/>
              <a:t> se </a:t>
            </a:r>
            <a:r>
              <a:rPr lang="en-US" dirty="0" err="1" smtClean="0"/>
              <a:t>referă</a:t>
            </a:r>
            <a:r>
              <a:rPr lang="en-US" dirty="0" smtClean="0"/>
              <a:t> </a:t>
            </a:r>
            <a:r>
              <a:rPr lang="en-US" dirty="0" err="1" smtClean="0"/>
              <a:t>migrarea</a:t>
            </a:r>
            <a:r>
              <a:rPr lang="en-US" dirty="0" smtClean="0"/>
              <a:t> </a:t>
            </a:r>
            <a:r>
              <a:rPr lang="en-US" dirty="0" err="1" smtClean="0"/>
              <a:t>respectivă</a:t>
            </a:r>
            <a:r>
              <a:rPr lang="en-US" dirty="0" smtClean="0"/>
              <a:t>, </a:t>
            </a:r>
            <a:r>
              <a:rPr lang="en-US" dirty="0" err="1" smtClean="0"/>
              <a:t>fără</a:t>
            </a:r>
            <a:r>
              <a:rPr lang="en-US" dirty="0" smtClean="0"/>
              <a:t> a </a:t>
            </a:r>
            <a:r>
              <a:rPr lang="en-US" dirty="0" err="1" smtClean="0"/>
              <a:t>mai</a:t>
            </a:r>
            <a:r>
              <a:rPr lang="en-US" dirty="0" smtClean="0"/>
              <a:t> fi </a:t>
            </a:r>
            <a:r>
              <a:rPr lang="en-US" dirty="0" err="1" smtClean="0"/>
              <a:t>nevoie</a:t>
            </a:r>
            <a:r>
              <a:rPr lang="en-US" dirty="0" smtClean="0"/>
              <a:t> </a:t>
            </a:r>
            <a:r>
              <a:rPr lang="en-US" dirty="0" err="1" smtClean="0"/>
              <a:t>să</a:t>
            </a:r>
            <a:r>
              <a:rPr lang="en-US" dirty="0" smtClean="0"/>
              <a:t> ne </a:t>
            </a:r>
            <a:r>
              <a:rPr lang="en-US" dirty="0" err="1" smtClean="0"/>
              <a:t>uităm</a:t>
            </a:r>
            <a:r>
              <a:rPr lang="en-US" dirty="0" smtClean="0"/>
              <a:t> </a:t>
            </a:r>
            <a:r>
              <a:rPr lang="en-US" dirty="0" err="1" smtClean="0"/>
              <a:t>în</a:t>
            </a:r>
            <a:r>
              <a:rPr lang="en-US" dirty="0" smtClean="0"/>
              <a:t> </a:t>
            </a:r>
            <a:r>
              <a:rPr lang="en-US" dirty="0" err="1" smtClean="0"/>
              <a:t>fişier</a:t>
            </a:r>
            <a:r>
              <a:rPr lang="en-US" dirty="0" smtClean="0"/>
              <a:t>; </a:t>
            </a:r>
            <a:r>
              <a:rPr lang="en-US" dirty="0" err="1" smtClean="0"/>
              <a:t>dacă</a:t>
            </a:r>
            <a:r>
              <a:rPr lang="en-US" dirty="0" smtClean="0"/>
              <a:t> </a:t>
            </a:r>
            <a:r>
              <a:rPr lang="en-US" dirty="0" err="1" smtClean="0"/>
              <a:t>doream</a:t>
            </a:r>
            <a:r>
              <a:rPr lang="en-US" dirty="0" smtClean="0"/>
              <a:t> </a:t>
            </a:r>
            <a:r>
              <a:rPr lang="en-US" dirty="0" err="1" smtClean="0"/>
              <a:t>să</a:t>
            </a:r>
            <a:r>
              <a:rPr lang="en-US" dirty="0" smtClean="0"/>
              <a:t> </a:t>
            </a:r>
            <a:r>
              <a:rPr lang="en-US" dirty="0" err="1" smtClean="0"/>
              <a:t>facem</a:t>
            </a:r>
            <a:r>
              <a:rPr lang="en-US" dirty="0" smtClean="0"/>
              <a:t> un </a:t>
            </a:r>
            <a:r>
              <a:rPr lang="en-US" dirty="0" err="1" smtClean="0"/>
              <a:t>fişier</a:t>
            </a:r>
            <a:r>
              <a:rPr lang="en-US" dirty="0" smtClean="0"/>
              <a:t> de </a:t>
            </a:r>
            <a:r>
              <a:rPr lang="en-US" dirty="0" err="1" smtClean="0"/>
              <a:t>migrare</a:t>
            </a:r>
            <a:r>
              <a:rPr lang="en-US" dirty="0" smtClean="0"/>
              <a:t> </a:t>
            </a:r>
            <a:r>
              <a:rPr lang="en-US" dirty="0" err="1" smtClean="0"/>
              <a:t>prin</a:t>
            </a:r>
            <a:r>
              <a:rPr lang="en-US" dirty="0" smtClean="0"/>
              <a:t> care </a:t>
            </a:r>
            <a:r>
              <a:rPr lang="en-US" dirty="0" err="1" smtClean="0"/>
              <a:t>să</a:t>
            </a:r>
            <a:r>
              <a:rPr lang="en-US" dirty="0" smtClean="0"/>
              <a:t> </a:t>
            </a:r>
            <a:r>
              <a:rPr lang="en-US" dirty="0" err="1" smtClean="0"/>
              <a:t>adăugăm</a:t>
            </a:r>
            <a:r>
              <a:rPr lang="en-US" dirty="0" smtClean="0"/>
              <a:t> o </a:t>
            </a:r>
            <a:r>
              <a:rPr lang="en-US" dirty="0" err="1" smtClean="0"/>
              <a:t>coloană</a:t>
            </a:r>
            <a:r>
              <a:rPr lang="en-US" dirty="0" smtClean="0"/>
              <a:t> </a:t>
            </a:r>
            <a:r>
              <a:rPr lang="en-US" dirty="0" err="1" smtClean="0"/>
              <a:t>nouă</a:t>
            </a:r>
            <a:r>
              <a:rPr lang="en-US" dirty="0" smtClean="0"/>
              <a:t> la un </a:t>
            </a:r>
            <a:r>
              <a:rPr lang="en-US" dirty="0" err="1" smtClean="0"/>
              <a:t>tabel</a:t>
            </a:r>
            <a:r>
              <a:rPr lang="en-US" dirty="0" smtClean="0"/>
              <a:t> existent am fi </a:t>
            </a:r>
            <a:r>
              <a:rPr lang="en-US" dirty="0" err="1" smtClean="0"/>
              <a:t>putut</a:t>
            </a:r>
            <a:r>
              <a:rPr lang="en-US" dirty="0" smtClean="0"/>
              <a:t> da ca </a:t>
            </a:r>
            <a:r>
              <a:rPr lang="en-US" dirty="0" err="1" smtClean="0"/>
              <a:t>nume</a:t>
            </a:r>
            <a:r>
              <a:rPr lang="en-US" dirty="0" smtClean="0"/>
              <a:t> </a:t>
            </a:r>
            <a:r>
              <a:rPr lang="en-US" dirty="0" err="1" smtClean="0"/>
              <a:t>descriptiv</a:t>
            </a:r>
            <a:r>
              <a:rPr lang="en-US" dirty="0" smtClean="0"/>
              <a:t> </a:t>
            </a:r>
            <a:r>
              <a:rPr lang="en-US" dirty="0" err="1" smtClean="0"/>
              <a:t>ceva</a:t>
            </a:r>
            <a:r>
              <a:rPr lang="en-US" dirty="0" smtClean="0"/>
              <a:t> de </a:t>
            </a:r>
            <a:r>
              <a:rPr lang="en-US" dirty="0" err="1" smtClean="0"/>
              <a:t>genul</a:t>
            </a:r>
            <a:r>
              <a:rPr lang="en-US" dirty="0" smtClean="0"/>
              <a:t>: </a:t>
            </a:r>
            <a:r>
              <a:rPr lang="en-US" dirty="0" err="1" smtClean="0"/>
              <a:t>add_xxx_column_to_users_table</a:t>
            </a:r>
            <a:r>
              <a:rPr lang="en-US" dirty="0" smtClean="0"/>
              <a:t>, </a:t>
            </a:r>
            <a:r>
              <a:rPr lang="en-US" dirty="0" err="1" smtClean="0"/>
              <a:t>unde</a:t>
            </a:r>
            <a:r>
              <a:rPr lang="en-US" dirty="0" smtClean="0"/>
              <a:t> xxx </a:t>
            </a:r>
            <a:r>
              <a:rPr lang="en-US" dirty="0" err="1" smtClean="0"/>
              <a:t>ar</a:t>
            </a:r>
            <a:r>
              <a:rPr lang="en-US" dirty="0" smtClean="0"/>
              <a:t> fi </a:t>
            </a:r>
            <a:r>
              <a:rPr lang="en-US" dirty="0" err="1" smtClean="0"/>
              <a:t>fost</a:t>
            </a:r>
            <a:r>
              <a:rPr lang="en-US" dirty="0" smtClean="0"/>
              <a:t> </a:t>
            </a:r>
            <a:r>
              <a:rPr lang="en-US" dirty="0" err="1" smtClean="0"/>
              <a:t>denumirea</a:t>
            </a:r>
            <a:r>
              <a:rPr lang="en-US" dirty="0" smtClean="0"/>
              <a:t> </a:t>
            </a:r>
            <a:r>
              <a:rPr lang="en-US" dirty="0" err="1" smtClean="0"/>
              <a:t>coloanei</a:t>
            </a:r>
            <a:r>
              <a:rPr lang="en-US" dirty="0" smtClean="0"/>
              <a:t>.</a:t>
            </a:r>
          </a:p>
          <a:p>
            <a:endParaRPr lang="en-US" dirty="0"/>
          </a:p>
        </p:txBody>
      </p:sp>
      <p:sp>
        <p:nvSpPr>
          <p:cNvPr id="4" name="Slide Number Placeholder 3"/>
          <p:cNvSpPr>
            <a:spLocks noGrp="1"/>
          </p:cNvSpPr>
          <p:nvPr>
            <p:ph type="sldNum" sz="quarter" idx="10"/>
          </p:nvPr>
        </p:nvSpPr>
        <p:spPr/>
        <p:txBody>
          <a:bodyPr/>
          <a:lstStyle/>
          <a:p>
            <a:fld id="{7157F3A3-C22B-44B3-B81A-97BDCCFD96CC}" type="slidenum">
              <a:rPr lang="en-US" smtClean="0"/>
              <a:t>42</a:t>
            </a:fld>
            <a:endParaRPr lang="en-US"/>
          </a:p>
        </p:txBody>
      </p:sp>
    </p:spTree>
    <p:extLst>
      <p:ext uri="{BB962C8B-B14F-4D97-AF65-F5344CB8AC3E}">
        <p14:creationId xmlns:p14="http://schemas.microsoft.com/office/powerpoint/2010/main" val="36461286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base"/>
            <a:r>
              <a:rPr lang="en-US" sz="1200" b="0" i="0" kern="1200" dirty="0" err="1" smtClean="0">
                <a:solidFill>
                  <a:schemeClr val="tx1"/>
                </a:solidFill>
                <a:effectLst/>
                <a:latin typeface="+mn-lt"/>
                <a:ea typeface="+mn-ea"/>
                <a:cs typeface="+mn-cs"/>
              </a:rPr>
              <a:t>După</a:t>
            </a:r>
            <a:r>
              <a:rPr lang="en-US" sz="1200" b="0" i="0" kern="1200" dirty="0" smtClean="0">
                <a:solidFill>
                  <a:schemeClr val="tx1"/>
                </a:solidFill>
                <a:effectLst/>
                <a:latin typeface="+mn-lt"/>
                <a:ea typeface="+mn-ea"/>
                <a:cs typeface="+mn-cs"/>
              </a:rPr>
              <a:t> cum </a:t>
            </a:r>
            <a:r>
              <a:rPr lang="en-US" sz="1200" b="0" i="0" kern="1200" dirty="0" err="1" smtClean="0">
                <a:solidFill>
                  <a:schemeClr val="tx1"/>
                </a:solidFill>
                <a:effectLst/>
                <a:latin typeface="+mn-lt"/>
                <a:ea typeface="+mn-ea"/>
                <a:cs typeface="+mn-cs"/>
              </a:rPr>
              <a:t>putem</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vedea</a:t>
            </a:r>
            <a:r>
              <a:rPr lang="en-US" sz="1200" b="0" i="0" kern="1200" dirty="0" smtClean="0">
                <a:solidFill>
                  <a:schemeClr val="tx1"/>
                </a:solidFill>
                <a:effectLst/>
                <a:latin typeface="+mn-lt"/>
                <a:ea typeface="+mn-ea"/>
                <a:cs typeface="+mn-cs"/>
              </a:rPr>
              <a:t>, a </a:t>
            </a:r>
            <a:r>
              <a:rPr lang="en-US" sz="1200" b="0" i="0" kern="1200" dirty="0" err="1" smtClean="0">
                <a:solidFill>
                  <a:schemeClr val="tx1"/>
                </a:solidFill>
                <a:effectLst/>
                <a:latin typeface="+mn-lt"/>
                <a:ea typeface="+mn-ea"/>
                <a:cs typeface="+mn-cs"/>
              </a:rPr>
              <a:t>fost</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creată</a:t>
            </a:r>
            <a:r>
              <a:rPr lang="en-US" sz="1200" b="0" i="0" kern="1200" dirty="0" smtClean="0">
                <a:solidFill>
                  <a:schemeClr val="tx1"/>
                </a:solidFill>
                <a:effectLst/>
                <a:latin typeface="+mn-lt"/>
                <a:ea typeface="+mn-ea"/>
                <a:cs typeface="+mn-cs"/>
              </a:rPr>
              <a:t> o </a:t>
            </a:r>
            <a:r>
              <a:rPr lang="en-US" sz="1200" b="0" i="0" kern="1200" dirty="0" err="1" smtClean="0">
                <a:solidFill>
                  <a:schemeClr val="tx1"/>
                </a:solidFill>
                <a:effectLst/>
                <a:latin typeface="+mn-lt"/>
                <a:ea typeface="+mn-ea"/>
                <a:cs typeface="+mn-cs"/>
              </a:rPr>
              <a:t>clasă</a:t>
            </a:r>
            <a:r>
              <a:rPr lang="en-US" sz="1200" b="0" i="0" kern="1200" dirty="0" smtClean="0">
                <a:solidFill>
                  <a:schemeClr val="tx1"/>
                </a:solidFill>
                <a:effectLst/>
                <a:latin typeface="+mn-lt"/>
                <a:ea typeface="+mn-ea"/>
                <a:cs typeface="+mn-cs"/>
              </a:rPr>
              <a:t> care are </a:t>
            </a:r>
            <a:r>
              <a:rPr lang="en-US" sz="1200" b="0" i="0" kern="1200" dirty="0" err="1" smtClean="0">
                <a:solidFill>
                  <a:schemeClr val="tx1"/>
                </a:solidFill>
                <a:effectLst/>
                <a:latin typeface="+mn-lt"/>
                <a:ea typeface="+mn-ea"/>
                <a:cs typeface="+mn-cs"/>
              </a:rPr>
              <a:t>două</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metode</a:t>
            </a:r>
            <a:r>
              <a:rPr lang="en-US" sz="1200" b="0" i="0" kern="1200" dirty="0" smtClean="0">
                <a:solidFill>
                  <a:schemeClr val="tx1"/>
                </a:solidFill>
                <a:effectLst/>
                <a:latin typeface="+mn-lt"/>
                <a:ea typeface="+mn-ea"/>
                <a:cs typeface="+mn-cs"/>
              </a:rPr>
              <a:t>:</a:t>
            </a:r>
          </a:p>
          <a:p>
            <a:pPr fontAlgn="base"/>
            <a:r>
              <a:rPr lang="en-US" sz="1200" b="1" i="0" kern="1200" dirty="0" smtClean="0">
                <a:solidFill>
                  <a:schemeClr val="tx1"/>
                </a:solidFill>
                <a:effectLst/>
                <a:latin typeface="+mn-lt"/>
                <a:ea typeface="+mn-ea"/>
                <a:cs typeface="+mn-cs"/>
              </a:rPr>
              <a:t>up()</a:t>
            </a:r>
            <a:r>
              <a:rPr lang="en-US" sz="1200" b="0" i="0" kern="1200" dirty="0" smtClean="0">
                <a:solidFill>
                  <a:schemeClr val="tx1"/>
                </a:solidFill>
                <a:effectLst/>
                <a:latin typeface="+mn-lt"/>
                <a:ea typeface="+mn-ea"/>
                <a:cs typeface="+mn-cs"/>
              </a:rPr>
              <a:t> – </a:t>
            </a:r>
            <a:r>
              <a:rPr lang="en-US" sz="1200" b="0" i="0" kern="1200" dirty="0" err="1" smtClean="0">
                <a:solidFill>
                  <a:schemeClr val="tx1"/>
                </a:solidFill>
                <a:effectLst/>
                <a:latin typeface="+mn-lt"/>
                <a:ea typeface="+mn-ea"/>
                <a:cs typeface="+mn-cs"/>
              </a:rPr>
              <a:t>metodă</a:t>
            </a:r>
            <a:r>
              <a:rPr lang="en-US" sz="1200" b="0" i="0" kern="1200" dirty="0" smtClean="0">
                <a:solidFill>
                  <a:schemeClr val="tx1"/>
                </a:solidFill>
                <a:effectLst/>
                <a:latin typeface="+mn-lt"/>
                <a:ea typeface="+mn-ea"/>
                <a:cs typeface="+mn-cs"/>
              </a:rPr>
              <a:t> cu </a:t>
            </a:r>
            <a:r>
              <a:rPr lang="en-US" sz="1200" b="0" i="0" kern="1200" dirty="0" err="1" smtClean="0">
                <a:solidFill>
                  <a:schemeClr val="tx1"/>
                </a:solidFill>
                <a:effectLst/>
                <a:latin typeface="+mn-lt"/>
                <a:ea typeface="+mn-ea"/>
                <a:cs typeface="+mn-cs"/>
              </a:rPr>
              <a:t>ajutorul</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căruia</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realizăm</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tabelele</a:t>
            </a:r>
            <a:r>
              <a:rPr lang="en-US" sz="1200" b="0" i="0" kern="1200" dirty="0" smtClean="0">
                <a:solidFill>
                  <a:schemeClr val="tx1"/>
                </a:solidFill>
                <a:effectLst/>
                <a:latin typeface="+mn-lt"/>
                <a:ea typeface="+mn-ea"/>
                <a:cs typeface="+mn-cs"/>
              </a:rPr>
              <a:t>.</a:t>
            </a:r>
          </a:p>
          <a:p>
            <a:pPr fontAlgn="base"/>
            <a:r>
              <a:rPr lang="en-US" sz="1200" b="1" i="0" kern="1200" dirty="0" smtClean="0">
                <a:solidFill>
                  <a:schemeClr val="tx1"/>
                </a:solidFill>
                <a:effectLst/>
                <a:latin typeface="+mn-lt"/>
                <a:ea typeface="+mn-ea"/>
                <a:cs typeface="+mn-cs"/>
              </a:rPr>
              <a:t>down()</a:t>
            </a:r>
            <a:r>
              <a:rPr lang="en-US" sz="1200" b="0" i="0" kern="1200" dirty="0" smtClean="0">
                <a:solidFill>
                  <a:schemeClr val="tx1"/>
                </a:solidFill>
                <a:effectLst/>
                <a:latin typeface="+mn-lt"/>
                <a:ea typeface="+mn-ea"/>
                <a:cs typeface="+mn-cs"/>
              </a:rPr>
              <a:t> – </a:t>
            </a:r>
            <a:r>
              <a:rPr lang="en-US" sz="1200" b="0" i="0" kern="1200" dirty="0" err="1" smtClean="0">
                <a:solidFill>
                  <a:schemeClr val="tx1"/>
                </a:solidFill>
                <a:effectLst/>
                <a:latin typeface="+mn-lt"/>
                <a:ea typeface="+mn-ea"/>
                <a:cs typeface="+mn-cs"/>
              </a:rPr>
              <a:t>metodă</a:t>
            </a:r>
            <a:r>
              <a:rPr lang="en-US" sz="1200" b="0" i="0" kern="1200" dirty="0" smtClean="0">
                <a:solidFill>
                  <a:schemeClr val="tx1"/>
                </a:solidFill>
                <a:effectLst/>
                <a:latin typeface="+mn-lt"/>
                <a:ea typeface="+mn-ea"/>
                <a:cs typeface="+mn-cs"/>
              </a:rPr>
              <a:t> cu </a:t>
            </a:r>
            <a:r>
              <a:rPr lang="en-US" sz="1200" b="0" i="0" kern="1200" dirty="0" err="1" smtClean="0">
                <a:solidFill>
                  <a:schemeClr val="tx1"/>
                </a:solidFill>
                <a:effectLst/>
                <a:latin typeface="+mn-lt"/>
                <a:ea typeface="+mn-ea"/>
                <a:cs typeface="+mn-cs"/>
              </a:rPr>
              <a:t>ajutorul</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căreia</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revenim</a:t>
            </a:r>
            <a:r>
              <a:rPr lang="en-US" sz="1200" b="0" i="0" kern="1200" dirty="0" smtClean="0">
                <a:solidFill>
                  <a:schemeClr val="tx1"/>
                </a:solidFill>
                <a:effectLst/>
                <a:latin typeface="+mn-lt"/>
                <a:ea typeface="+mn-ea"/>
                <a:cs typeface="+mn-cs"/>
              </a:rPr>
              <a:t> la </a:t>
            </a:r>
            <a:r>
              <a:rPr lang="en-US" sz="1200" b="0" i="0" kern="1200" dirty="0" err="1" smtClean="0">
                <a:solidFill>
                  <a:schemeClr val="tx1"/>
                </a:solidFill>
                <a:effectLst/>
                <a:latin typeface="+mn-lt"/>
                <a:ea typeface="+mn-ea"/>
                <a:cs typeface="+mn-cs"/>
              </a:rPr>
              <a:t>starea</a:t>
            </a:r>
            <a:r>
              <a:rPr lang="en-US" sz="1200" b="0" i="0" kern="1200" dirty="0" smtClean="0">
                <a:solidFill>
                  <a:schemeClr val="tx1"/>
                </a:solidFill>
                <a:effectLst/>
                <a:latin typeface="+mn-lt"/>
                <a:ea typeface="+mn-ea"/>
                <a:cs typeface="+mn-cs"/>
              </a:rPr>
              <a:t> de </a:t>
            </a:r>
            <a:r>
              <a:rPr lang="en-US" sz="1200" b="0" i="0" kern="1200" dirty="0" err="1" smtClean="0">
                <a:solidFill>
                  <a:schemeClr val="tx1"/>
                </a:solidFill>
                <a:effectLst/>
                <a:latin typeface="+mn-lt"/>
                <a:ea typeface="+mn-ea"/>
                <a:cs typeface="+mn-cs"/>
              </a:rPr>
              <a:t>dinaintea</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modificărilor</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realizate</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prin</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metoda</a:t>
            </a:r>
            <a:r>
              <a:rPr lang="en-US" sz="1200" b="0" i="0" kern="1200" dirty="0" smtClean="0">
                <a:solidFill>
                  <a:schemeClr val="tx1"/>
                </a:solidFill>
                <a:effectLst/>
                <a:latin typeface="+mn-lt"/>
                <a:ea typeface="+mn-ea"/>
                <a:cs typeface="+mn-cs"/>
              </a:rPr>
              <a:t> up.</a:t>
            </a:r>
          </a:p>
          <a:p>
            <a:endParaRPr lang="en-US" dirty="0"/>
          </a:p>
        </p:txBody>
      </p:sp>
      <p:sp>
        <p:nvSpPr>
          <p:cNvPr id="4" name="Slide Number Placeholder 3"/>
          <p:cNvSpPr>
            <a:spLocks noGrp="1"/>
          </p:cNvSpPr>
          <p:nvPr>
            <p:ph type="sldNum" sz="quarter" idx="10"/>
          </p:nvPr>
        </p:nvSpPr>
        <p:spPr/>
        <p:txBody>
          <a:bodyPr/>
          <a:lstStyle/>
          <a:p>
            <a:fld id="{7157F3A3-C22B-44B3-B81A-97BDCCFD96CC}" type="slidenum">
              <a:rPr lang="en-US" smtClean="0"/>
              <a:t>43</a:t>
            </a:fld>
            <a:endParaRPr lang="en-US"/>
          </a:p>
        </p:txBody>
      </p:sp>
    </p:spTree>
    <p:extLst>
      <p:ext uri="{BB962C8B-B14F-4D97-AF65-F5344CB8AC3E}">
        <p14:creationId xmlns:p14="http://schemas.microsoft.com/office/powerpoint/2010/main" val="118761571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err="1" smtClean="0">
                <a:solidFill>
                  <a:schemeClr val="tx1"/>
                </a:solidFill>
                <a:effectLst/>
                <a:latin typeface="+mn-lt"/>
                <a:ea typeface="+mn-ea"/>
                <a:cs typeface="+mn-cs"/>
              </a:rPr>
              <a:t>Campului</a:t>
            </a:r>
            <a:r>
              <a:rPr lang="en-US" sz="1200" b="0" i="0" kern="1200" dirty="0" smtClean="0">
                <a:solidFill>
                  <a:schemeClr val="tx1"/>
                </a:solidFill>
                <a:effectLst/>
                <a:latin typeface="+mn-lt"/>
                <a:ea typeface="+mn-ea"/>
                <a:cs typeface="+mn-cs"/>
              </a:rPr>
              <a:t> </a:t>
            </a:r>
            <a:r>
              <a:rPr lang="en-US" sz="1200" b="1" i="0" kern="1200" dirty="0" smtClean="0">
                <a:solidFill>
                  <a:schemeClr val="tx1"/>
                </a:solidFill>
                <a:effectLst/>
                <a:latin typeface="+mn-lt"/>
                <a:ea typeface="+mn-ea"/>
                <a:cs typeface="+mn-cs"/>
              </a:rPr>
              <a:t>password</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i</a:t>
            </a:r>
            <a:r>
              <a:rPr lang="en-US" sz="1200" b="0" i="0" kern="1200" dirty="0" smtClean="0">
                <a:solidFill>
                  <a:schemeClr val="tx1"/>
                </a:solidFill>
                <a:effectLst/>
                <a:latin typeface="+mn-lt"/>
                <a:ea typeface="+mn-ea"/>
                <a:cs typeface="+mn-cs"/>
              </a:rPr>
              <a:t>-am </a:t>
            </a:r>
            <a:r>
              <a:rPr lang="en-US" sz="1200" b="0" i="0" kern="1200" dirty="0" err="1" smtClean="0">
                <a:solidFill>
                  <a:schemeClr val="tx1"/>
                </a:solidFill>
                <a:effectLst/>
                <a:latin typeface="+mn-lt"/>
                <a:ea typeface="+mn-ea"/>
                <a:cs typeface="+mn-cs"/>
              </a:rPr>
              <a:t>impus</a:t>
            </a:r>
            <a:r>
              <a:rPr lang="en-US" sz="1200" b="0" i="0" kern="1200" dirty="0" smtClean="0">
                <a:solidFill>
                  <a:schemeClr val="tx1"/>
                </a:solidFill>
                <a:effectLst/>
                <a:latin typeface="+mn-lt"/>
                <a:ea typeface="+mn-ea"/>
                <a:cs typeface="+mn-cs"/>
              </a:rPr>
              <a:t> o </a:t>
            </a:r>
            <a:r>
              <a:rPr lang="en-US" sz="1200" b="0" i="0" kern="1200" dirty="0" err="1" smtClean="0">
                <a:solidFill>
                  <a:schemeClr val="tx1"/>
                </a:solidFill>
                <a:effectLst/>
                <a:latin typeface="+mn-lt"/>
                <a:ea typeface="+mn-ea"/>
                <a:cs typeface="+mn-cs"/>
              </a:rPr>
              <a:t>limită</a:t>
            </a:r>
            <a:r>
              <a:rPr lang="en-US" sz="1200" b="0" i="0" kern="1200" dirty="0" smtClean="0">
                <a:solidFill>
                  <a:schemeClr val="tx1"/>
                </a:solidFill>
                <a:effectLst/>
                <a:latin typeface="+mn-lt"/>
                <a:ea typeface="+mn-ea"/>
                <a:cs typeface="+mn-cs"/>
              </a:rPr>
              <a:t> de 60 de </a:t>
            </a:r>
            <a:r>
              <a:rPr lang="en-US" sz="1200" b="0" i="0" kern="1200" dirty="0" err="1" smtClean="0">
                <a:solidFill>
                  <a:schemeClr val="tx1"/>
                </a:solidFill>
                <a:effectLst/>
                <a:latin typeface="+mn-lt"/>
                <a:ea typeface="+mn-ea"/>
                <a:cs typeface="+mn-cs"/>
              </a:rPr>
              <a:t>caractere</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deoarece</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modelul</a:t>
            </a:r>
            <a:r>
              <a:rPr lang="en-US" sz="1200" b="0" i="0" kern="1200" dirty="0" smtClean="0">
                <a:solidFill>
                  <a:schemeClr val="tx1"/>
                </a:solidFill>
                <a:effectLst/>
                <a:latin typeface="+mn-lt"/>
                <a:ea typeface="+mn-ea"/>
                <a:cs typeface="+mn-cs"/>
              </a:rPr>
              <a:t> </a:t>
            </a:r>
            <a:r>
              <a:rPr lang="en-US" sz="1200" b="1" i="0" kern="1200" dirty="0" smtClean="0">
                <a:solidFill>
                  <a:schemeClr val="tx1"/>
                </a:solidFill>
                <a:effectLst/>
                <a:latin typeface="+mn-lt"/>
                <a:ea typeface="+mn-ea"/>
                <a:cs typeface="+mn-cs"/>
              </a:rPr>
              <a:t>User</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ce</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va</a:t>
            </a:r>
            <a:r>
              <a:rPr lang="en-US" sz="1200" b="0" i="0" kern="1200" dirty="0" smtClean="0">
                <a:solidFill>
                  <a:schemeClr val="tx1"/>
                </a:solidFill>
                <a:effectLst/>
                <a:latin typeface="+mn-lt"/>
                <a:ea typeface="+mn-ea"/>
                <a:cs typeface="+mn-cs"/>
              </a:rPr>
              <a:t> fi </a:t>
            </a:r>
            <a:r>
              <a:rPr lang="en-US" sz="1200" b="0" i="0" kern="1200" dirty="0" err="1" smtClean="0">
                <a:solidFill>
                  <a:schemeClr val="tx1"/>
                </a:solidFill>
                <a:effectLst/>
                <a:latin typeface="+mn-lt"/>
                <a:ea typeface="+mn-ea"/>
                <a:cs typeface="+mn-cs"/>
              </a:rPr>
              <a:t>folosit</a:t>
            </a:r>
            <a:r>
              <a:rPr lang="en-US" sz="1200" b="0" i="0" kern="1200" dirty="0" smtClean="0">
                <a:solidFill>
                  <a:schemeClr val="tx1"/>
                </a:solidFill>
                <a:effectLst/>
                <a:latin typeface="+mn-lt"/>
                <a:ea typeface="+mn-ea"/>
                <a:cs typeface="+mn-cs"/>
              </a:rPr>
              <a:t> de </a:t>
            </a:r>
            <a:r>
              <a:rPr lang="en-US" sz="1200" b="0" i="0" kern="1200" dirty="0" err="1" smtClean="0">
                <a:solidFill>
                  <a:schemeClr val="tx1"/>
                </a:solidFill>
                <a:effectLst/>
                <a:latin typeface="+mn-lt"/>
                <a:ea typeface="+mn-ea"/>
                <a:cs typeface="+mn-cs"/>
              </a:rPr>
              <a:t>driverul</a:t>
            </a:r>
            <a:r>
              <a:rPr lang="en-US" sz="1200" b="0" i="0" kern="1200" dirty="0" smtClean="0">
                <a:solidFill>
                  <a:schemeClr val="tx1"/>
                </a:solidFill>
                <a:effectLst/>
                <a:latin typeface="+mn-lt"/>
                <a:ea typeface="+mn-ea"/>
                <a:cs typeface="+mn-cs"/>
              </a:rPr>
              <a:t> de </a:t>
            </a:r>
            <a:r>
              <a:rPr lang="en-US" sz="1200" b="0" i="0" kern="1200" dirty="0" err="1" smtClean="0">
                <a:solidFill>
                  <a:schemeClr val="tx1"/>
                </a:solidFill>
                <a:effectLst/>
                <a:latin typeface="+mn-lt"/>
                <a:ea typeface="+mn-ea"/>
                <a:cs typeface="+mn-cs"/>
              </a:rPr>
              <a:t>autentificare</a:t>
            </a:r>
            <a:r>
              <a:rPr lang="en-US" sz="1200" b="0" i="0" kern="1200" dirty="0" smtClean="0">
                <a:solidFill>
                  <a:schemeClr val="tx1"/>
                </a:solidFill>
                <a:effectLst/>
                <a:latin typeface="+mn-lt"/>
                <a:ea typeface="+mn-ea"/>
                <a:cs typeface="+mn-cs"/>
              </a:rPr>
              <a:t> al </a:t>
            </a:r>
            <a:r>
              <a:rPr lang="en-US" sz="1200" b="0" i="0" kern="1200" dirty="0" err="1" smtClean="0">
                <a:solidFill>
                  <a:schemeClr val="tx1"/>
                </a:solidFill>
                <a:effectLst/>
                <a:latin typeface="+mn-lt"/>
                <a:ea typeface="+mn-ea"/>
                <a:cs typeface="+mn-cs"/>
              </a:rPr>
              <a:t>Laravel-ului</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va</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păstra</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parola</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criptată</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prin</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Bcrypt</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ceea</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ce</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va</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rezulta</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într</a:t>
            </a:r>
            <a:r>
              <a:rPr lang="en-US" sz="1200" b="0" i="0" kern="1200" dirty="0" smtClean="0">
                <a:solidFill>
                  <a:schemeClr val="tx1"/>
                </a:solidFill>
                <a:effectLst/>
                <a:latin typeface="+mn-lt"/>
                <a:ea typeface="+mn-ea"/>
                <a:cs typeface="+mn-cs"/>
              </a:rPr>
              <a:t>-o </a:t>
            </a:r>
            <a:r>
              <a:rPr lang="en-US" sz="1200" b="0" i="0" kern="1200" dirty="0" err="1" smtClean="0">
                <a:solidFill>
                  <a:schemeClr val="tx1"/>
                </a:solidFill>
                <a:effectLst/>
                <a:latin typeface="+mn-lt"/>
                <a:ea typeface="+mn-ea"/>
                <a:cs typeface="+mn-cs"/>
              </a:rPr>
              <a:t>înşiruire</a:t>
            </a:r>
            <a:r>
              <a:rPr lang="en-US" sz="1200" b="0" i="0" kern="1200" dirty="0" smtClean="0">
                <a:solidFill>
                  <a:schemeClr val="tx1"/>
                </a:solidFill>
                <a:effectLst/>
                <a:latin typeface="+mn-lt"/>
                <a:ea typeface="+mn-ea"/>
                <a:cs typeface="+mn-cs"/>
              </a:rPr>
              <a:t> de 60 de </a:t>
            </a:r>
            <a:r>
              <a:rPr lang="en-US" sz="1200" b="0" i="0" kern="1200" dirty="0" err="1" smtClean="0">
                <a:solidFill>
                  <a:schemeClr val="tx1"/>
                </a:solidFill>
                <a:effectLst/>
                <a:latin typeface="+mn-lt"/>
                <a:ea typeface="+mn-ea"/>
                <a:cs typeface="+mn-cs"/>
              </a:rPr>
              <a:t>caractere</a:t>
            </a:r>
            <a:r>
              <a:rPr lang="en-US" sz="1200" b="0" i="0" kern="1200" dirty="0" smtClean="0">
                <a:solidFill>
                  <a:schemeClr val="tx1"/>
                </a:solidFill>
                <a:effectLst/>
                <a:latin typeface="+mn-lt"/>
                <a:ea typeface="+mn-ea"/>
                <a:cs typeface="+mn-cs"/>
              </a:rPr>
              <a:t>.</a:t>
            </a:r>
          </a:p>
          <a:p>
            <a:endParaRPr lang="en-US" sz="1200" b="0" i="0" kern="1200" dirty="0" smtClean="0">
              <a:solidFill>
                <a:schemeClr val="tx1"/>
              </a:solidFill>
              <a:effectLst/>
              <a:latin typeface="+mn-lt"/>
              <a:ea typeface="+mn-ea"/>
              <a:cs typeface="+mn-cs"/>
            </a:endParaRPr>
          </a:p>
          <a:p>
            <a:r>
              <a:rPr lang="en-US" sz="1200" b="0" i="0" kern="1200" dirty="0" err="1" smtClean="0">
                <a:solidFill>
                  <a:schemeClr val="tx1"/>
                </a:solidFill>
                <a:effectLst/>
                <a:latin typeface="+mn-lt"/>
                <a:ea typeface="+mn-ea"/>
                <a:cs typeface="+mn-cs"/>
              </a:rPr>
              <a:t>pentru</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driverul</a:t>
            </a:r>
            <a:r>
              <a:rPr lang="en-US" sz="1200" b="0" i="0" kern="1200" dirty="0" smtClean="0">
                <a:solidFill>
                  <a:schemeClr val="tx1"/>
                </a:solidFill>
                <a:effectLst/>
                <a:latin typeface="+mn-lt"/>
                <a:ea typeface="+mn-ea"/>
                <a:cs typeface="+mn-cs"/>
              </a:rPr>
              <a:t> Authentication</a:t>
            </a:r>
            <a:r>
              <a:rPr lang="en-US" sz="1200" b="0" i="0" kern="1200" baseline="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este</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necesară</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realizarea</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unei</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coloane</a:t>
            </a:r>
            <a:r>
              <a:rPr lang="en-US" sz="1200" b="0" i="0" kern="1200" dirty="0" smtClean="0">
                <a:solidFill>
                  <a:schemeClr val="tx1"/>
                </a:solidFill>
                <a:effectLst/>
                <a:latin typeface="+mn-lt"/>
                <a:ea typeface="+mn-ea"/>
                <a:cs typeface="+mn-cs"/>
              </a:rPr>
              <a:t> </a:t>
            </a:r>
            <a:r>
              <a:rPr lang="en-US" sz="1200" b="1" i="0" kern="1200" dirty="0" err="1" smtClean="0">
                <a:solidFill>
                  <a:schemeClr val="tx1"/>
                </a:solidFill>
                <a:effectLst/>
                <a:latin typeface="+mn-lt"/>
                <a:ea typeface="+mn-ea"/>
                <a:cs typeface="+mn-cs"/>
              </a:rPr>
              <a:t>remember_token</a:t>
            </a:r>
            <a:r>
              <a:rPr lang="en-US" sz="1200" b="0" i="0" kern="1200" dirty="0" smtClean="0">
                <a:solidFill>
                  <a:schemeClr val="tx1"/>
                </a:solidFill>
                <a:effectLst/>
                <a:latin typeface="+mn-lt"/>
                <a:ea typeface="+mn-ea"/>
                <a:cs typeface="+mn-cs"/>
              </a:rPr>
              <a:t>, de 100 de </a:t>
            </a:r>
            <a:r>
              <a:rPr lang="en-US" sz="1200" b="0" i="0" kern="1200" dirty="0" err="1" smtClean="0">
                <a:solidFill>
                  <a:schemeClr val="tx1"/>
                </a:solidFill>
                <a:effectLst/>
                <a:latin typeface="+mn-lt"/>
                <a:ea typeface="+mn-ea"/>
                <a:cs typeface="+mn-cs"/>
              </a:rPr>
              <a:t>caractere</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unde</a:t>
            </a:r>
            <a:r>
              <a:rPr lang="en-US" sz="1200" b="0" i="0" kern="1200" dirty="0" smtClean="0">
                <a:solidFill>
                  <a:schemeClr val="tx1"/>
                </a:solidFill>
                <a:effectLst/>
                <a:latin typeface="+mn-lt"/>
                <a:ea typeface="+mn-ea"/>
                <a:cs typeface="+mn-cs"/>
              </a:rPr>
              <a:t> se </a:t>
            </a:r>
            <a:r>
              <a:rPr lang="en-US" sz="1200" b="0" i="0" kern="1200" dirty="0" err="1" smtClean="0">
                <a:solidFill>
                  <a:schemeClr val="tx1"/>
                </a:solidFill>
                <a:effectLst/>
                <a:latin typeface="+mn-lt"/>
                <a:ea typeface="+mn-ea"/>
                <a:cs typeface="+mn-cs"/>
              </a:rPr>
              <a:t>va</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păstrat</a:t>
            </a:r>
            <a:r>
              <a:rPr lang="en-US" sz="1200" b="0" i="0" kern="1200" dirty="0" smtClean="0">
                <a:solidFill>
                  <a:schemeClr val="tx1"/>
                </a:solidFill>
                <a:effectLst/>
                <a:latin typeface="+mn-lt"/>
                <a:ea typeface="+mn-ea"/>
                <a:cs typeface="+mn-cs"/>
              </a:rPr>
              <a:t> un token </a:t>
            </a:r>
            <a:r>
              <a:rPr lang="en-US" sz="1200" b="0" i="0" kern="1200" dirty="0" err="1" smtClean="0">
                <a:solidFill>
                  <a:schemeClr val="tx1"/>
                </a:solidFill>
                <a:effectLst/>
                <a:latin typeface="+mn-lt"/>
                <a:ea typeface="+mn-ea"/>
                <a:cs typeface="+mn-cs"/>
              </a:rPr>
              <a:t>pentru</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cazul</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în</a:t>
            </a:r>
            <a:r>
              <a:rPr lang="en-US" sz="1200" b="0" i="0" kern="1200" dirty="0" smtClean="0">
                <a:solidFill>
                  <a:schemeClr val="tx1"/>
                </a:solidFill>
                <a:effectLst/>
                <a:latin typeface="+mn-lt"/>
                <a:ea typeface="+mn-ea"/>
                <a:cs typeface="+mn-cs"/>
              </a:rPr>
              <a:t> care </a:t>
            </a:r>
            <a:r>
              <a:rPr lang="en-US" sz="1200" b="0" i="0" kern="1200" dirty="0" err="1" smtClean="0">
                <a:solidFill>
                  <a:schemeClr val="tx1"/>
                </a:solidFill>
                <a:effectLst/>
                <a:latin typeface="+mn-lt"/>
                <a:ea typeface="+mn-ea"/>
                <a:cs typeface="+mn-cs"/>
              </a:rPr>
              <a:t>vor</a:t>
            </a:r>
            <a:r>
              <a:rPr lang="en-US" sz="1200" b="0" i="0" kern="1200" dirty="0" smtClean="0">
                <a:solidFill>
                  <a:schemeClr val="tx1"/>
                </a:solidFill>
                <a:effectLst/>
                <a:latin typeface="+mn-lt"/>
                <a:ea typeface="+mn-ea"/>
                <a:cs typeface="+mn-cs"/>
              </a:rPr>
              <a:t> fi </a:t>
            </a:r>
            <a:r>
              <a:rPr lang="en-US" sz="1200" b="0" i="0" kern="1200" dirty="0" err="1" smtClean="0">
                <a:solidFill>
                  <a:schemeClr val="tx1"/>
                </a:solidFill>
                <a:effectLst/>
                <a:latin typeface="+mn-lt"/>
                <a:ea typeface="+mn-ea"/>
                <a:cs typeface="+mn-cs"/>
              </a:rPr>
              <a:t>folosite</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sesiuni</a:t>
            </a:r>
            <a:r>
              <a:rPr lang="en-US" sz="1200" b="0" i="0" kern="1200" dirty="0" smtClean="0">
                <a:solidFill>
                  <a:schemeClr val="tx1"/>
                </a:solidFill>
                <a:effectLst/>
                <a:latin typeface="+mn-lt"/>
                <a:ea typeface="+mn-ea"/>
                <a:cs typeface="+mn-cs"/>
              </a:rPr>
              <a:t> de </a:t>
            </a:r>
            <a:r>
              <a:rPr lang="en-US" sz="1200" b="0" i="0" kern="1200" dirty="0" err="1" smtClean="0">
                <a:solidFill>
                  <a:schemeClr val="tx1"/>
                </a:solidFill>
                <a:effectLst/>
                <a:latin typeface="+mn-lt"/>
                <a:ea typeface="+mn-ea"/>
                <a:cs typeface="+mn-cs"/>
              </a:rPr>
              <a:t>tipul</a:t>
            </a:r>
            <a:r>
              <a:rPr lang="en-US" sz="1200" b="0" i="0" kern="1200" dirty="0" smtClean="0">
                <a:solidFill>
                  <a:schemeClr val="tx1"/>
                </a:solidFill>
                <a:effectLst/>
                <a:latin typeface="+mn-lt"/>
                <a:ea typeface="+mn-ea"/>
                <a:cs typeface="+mn-cs"/>
              </a:rPr>
              <a:t> “remember me”.</a:t>
            </a:r>
            <a:endParaRPr lang="en-US" dirty="0"/>
          </a:p>
        </p:txBody>
      </p:sp>
      <p:sp>
        <p:nvSpPr>
          <p:cNvPr id="4" name="Slide Number Placeholder 3"/>
          <p:cNvSpPr>
            <a:spLocks noGrp="1"/>
          </p:cNvSpPr>
          <p:nvPr>
            <p:ph type="sldNum" sz="quarter" idx="10"/>
          </p:nvPr>
        </p:nvSpPr>
        <p:spPr/>
        <p:txBody>
          <a:bodyPr/>
          <a:lstStyle/>
          <a:p>
            <a:fld id="{7157F3A3-C22B-44B3-B81A-97BDCCFD96CC}" type="slidenum">
              <a:rPr lang="en-US" smtClean="0"/>
              <a:t>45</a:t>
            </a:fld>
            <a:endParaRPr lang="en-US"/>
          </a:p>
        </p:txBody>
      </p:sp>
    </p:spTree>
    <p:extLst>
      <p:ext uri="{BB962C8B-B14F-4D97-AF65-F5344CB8AC3E}">
        <p14:creationId xmlns:p14="http://schemas.microsoft.com/office/powerpoint/2010/main" val="273928903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err="1" smtClean="0">
                <a:solidFill>
                  <a:schemeClr val="tx1"/>
                </a:solidFill>
                <a:effectLst/>
                <a:latin typeface="+mn-lt"/>
                <a:ea typeface="+mn-ea"/>
                <a:cs typeface="+mn-cs"/>
              </a:rPr>
              <a:t>Campului</a:t>
            </a:r>
            <a:r>
              <a:rPr lang="en-US" sz="1200" b="0" i="0" kern="1200" dirty="0" smtClean="0">
                <a:solidFill>
                  <a:schemeClr val="tx1"/>
                </a:solidFill>
                <a:effectLst/>
                <a:latin typeface="+mn-lt"/>
                <a:ea typeface="+mn-ea"/>
                <a:cs typeface="+mn-cs"/>
              </a:rPr>
              <a:t> </a:t>
            </a:r>
            <a:r>
              <a:rPr lang="en-US" sz="1200" b="1" i="0" kern="1200" dirty="0" smtClean="0">
                <a:solidFill>
                  <a:schemeClr val="tx1"/>
                </a:solidFill>
                <a:effectLst/>
                <a:latin typeface="+mn-lt"/>
                <a:ea typeface="+mn-ea"/>
                <a:cs typeface="+mn-cs"/>
              </a:rPr>
              <a:t>password</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i</a:t>
            </a:r>
            <a:r>
              <a:rPr lang="en-US" sz="1200" b="0" i="0" kern="1200" dirty="0" smtClean="0">
                <a:solidFill>
                  <a:schemeClr val="tx1"/>
                </a:solidFill>
                <a:effectLst/>
                <a:latin typeface="+mn-lt"/>
                <a:ea typeface="+mn-ea"/>
                <a:cs typeface="+mn-cs"/>
              </a:rPr>
              <a:t>-am </a:t>
            </a:r>
            <a:r>
              <a:rPr lang="en-US" sz="1200" b="0" i="0" kern="1200" dirty="0" err="1" smtClean="0">
                <a:solidFill>
                  <a:schemeClr val="tx1"/>
                </a:solidFill>
                <a:effectLst/>
                <a:latin typeface="+mn-lt"/>
                <a:ea typeface="+mn-ea"/>
                <a:cs typeface="+mn-cs"/>
              </a:rPr>
              <a:t>impus</a:t>
            </a:r>
            <a:r>
              <a:rPr lang="en-US" sz="1200" b="0" i="0" kern="1200" dirty="0" smtClean="0">
                <a:solidFill>
                  <a:schemeClr val="tx1"/>
                </a:solidFill>
                <a:effectLst/>
                <a:latin typeface="+mn-lt"/>
                <a:ea typeface="+mn-ea"/>
                <a:cs typeface="+mn-cs"/>
              </a:rPr>
              <a:t> o </a:t>
            </a:r>
            <a:r>
              <a:rPr lang="en-US" sz="1200" b="0" i="0" kern="1200" dirty="0" err="1" smtClean="0">
                <a:solidFill>
                  <a:schemeClr val="tx1"/>
                </a:solidFill>
                <a:effectLst/>
                <a:latin typeface="+mn-lt"/>
                <a:ea typeface="+mn-ea"/>
                <a:cs typeface="+mn-cs"/>
              </a:rPr>
              <a:t>limită</a:t>
            </a:r>
            <a:r>
              <a:rPr lang="en-US" sz="1200" b="0" i="0" kern="1200" dirty="0" smtClean="0">
                <a:solidFill>
                  <a:schemeClr val="tx1"/>
                </a:solidFill>
                <a:effectLst/>
                <a:latin typeface="+mn-lt"/>
                <a:ea typeface="+mn-ea"/>
                <a:cs typeface="+mn-cs"/>
              </a:rPr>
              <a:t> de 60 de </a:t>
            </a:r>
            <a:r>
              <a:rPr lang="en-US" sz="1200" b="0" i="0" kern="1200" dirty="0" err="1" smtClean="0">
                <a:solidFill>
                  <a:schemeClr val="tx1"/>
                </a:solidFill>
                <a:effectLst/>
                <a:latin typeface="+mn-lt"/>
                <a:ea typeface="+mn-ea"/>
                <a:cs typeface="+mn-cs"/>
              </a:rPr>
              <a:t>caractere</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deoarece</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modelul</a:t>
            </a:r>
            <a:r>
              <a:rPr lang="en-US" sz="1200" b="0" i="0" kern="1200" dirty="0" smtClean="0">
                <a:solidFill>
                  <a:schemeClr val="tx1"/>
                </a:solidFill>
                <a:effectLst/>
                <a:latin typeface="+mn-lt"/>
                <a:ea typeface="+mn-ea"/>
                <a:cs typeface="+mn-cs"/>
              </a:rPr>
              <a:t> </a:t>
            </a:r>
            <a:r>
              <a:rPr lang="en-US" sz="1200" b="1" i="0" kern="1200" dirty="0" smtClean="0">
                <a:solidFill>
                  <a:schemeClr val="tx1"/>
                </a:solidFill>
                <a:effectLst/>
                <a:latin typeface="+mn-lt"/>
                <a:ea typeface="+mn-ea"/>
                <a:cs typeface="+mn-cs"/>
              </a:rPr>
              <a:t>User</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ce</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va</a:t>
            </a:r>
            <a:r>
              <a:rPr lang="en-US" sz="1200" b="0" i="0" kern="1200" dirty="0" smtClean="0">
                <a:solidFill>
                  <a:schemeClr val="tx1"/>
                </a:solidFill>
                <a:effectLst/>
                <a:latin typeface="+mn-lt"/>
                <a:ea typeface="+mn-ea"/>
                <a:cs typeface="+mn-cs"/>
              </a:rPr>
              <a:t> fi </a:t>
            </a:r>
            <a:r>
              <a:rPr lang="en-US" sz="1200" b="0" i="0" kern="1200" dirty="0" err="1" smtClean="0">
                <a:solidFill>
                  <a:schemeClr val="tx1"/>
                </a:solidFill>
                <a:effectLst/>
                <a:latin typeface="+mn-lt"/>
                <a:ea typeface="+mn-ea"/>
                <a:cs typeface="+mn-cs"/>
              </a:rPr>
              <a:t>folosit</a:t>
            </a:r>
            <a:r>
              <a:rPr lang="en-US" sz="1200" b="0" i="0" kern="1200" dirty="0" smtClean="0">
                <a:solidFill>
                  <a:schemeClr val="tx1"/>
                </a:solidFill>
                <a:effectLst/>
                <a:latin typeface="+mn-lt"/>
                <a:ea typeface="+mn-ea"/>
                <a:cs typeface="+mn-cs"/>
              </a:rPr>
              <a:t> de </a:t>
            </a:r>
            <a:r>
              <a:rPr lang="en-US" sz="1200" b="0" i="0" kern="1200" dirty="0" err="1" smtClean="0">
                <a:solidFill>
                  <a:schemeClr val="tx1"/>
                </a:solidFill>
                <a:effectLst/>
                <a:latin typeface="+mn-lt"/>
                <a:ea typeface="+mn-ea"/>
                <a:cs typeface="+mn-cs"/>
              </a:rPr>
              <a:t>driverul</a:t>
            </a:r>
            <a:r>
              <a:rPr lang="en-US" sz="1200" b="0" i="0" kern="1200" dirty="0" smtClean="0">
                <a:solidFill>
                  <a:schemeClr val="tx1"/>
                </a:solidFill>
                <a:effectLst/>
                <a:latin typeface="+mn-lt"/>
                <a:ea typeface="+mn-ea"/>
                <a:cs typeface="+mn-cs"/>
              </a:rPr>
              <a:t> de </a:t>
            </a:r>
            <a:r>
              <a:rPr lang="en-US" sz="1200" b="0" i="0" kern="1200" dirty="0" err="1" smtClean="0">
                <a:solidFill>
                  <a:schemeClr val="tx1"/>
                </a:solidFill>
                <a:effectLst/>
                <a:latin typeface="+mn-lt"/>
                <a:ea typeface="+mn-ea"/>
                <a:cs typeface="+mn-cs"/>
              </a:rPr>
              <a:t>autentificare</a:t>
            </a:r>
            <a:r>
              <a:rPr lang="en-US" sz="1200" b="0" i="0" kern="1200" dirty="0" smtClean="0">
                <a:solidFill>
                  <a:schemeClr val="tx1"/>
                </a:solidFill>
                <a:effectLst/>
                <a:latin typeface="+mn-lt"/>
                <a:ea typeface="+mn-ea"/>
                <a:cs typeface="+mn-cs"/>
              </a:rPr>
              <a:t> al </a:t>
            </a:r>
            <a:r>
              <a:rPr lang="en-US" sz="1200" b="0" i="0" kern="1200" dirty="0" err="1" smtClean="0">
                <a:solidFill>
                  <a:schemeClr val="tx1"/>
                </a:solidFill>
                <a:effectLst/>
                <a:latin typeface="+mn-lt"/>
                <a:ea typeface="+mn-ea"/>
                <a:cs typeface="+mn-cs"/>
              </a:rPr>
              <a:t>Laravel-ului</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va</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păstra</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parola</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criptată</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prin</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Bcrypt</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ceea</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ce</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va</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rezulta</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într</a:t>
            </a:r>
            <a:r>
              <a:rPr lang="en-US" sz="1200" b="0" i="0" kern="1200" dirty="0" smtClean="0">
                <a:solidFill>
                  <a:schemeClr val="tx1"/>
                </a:solidFill>
                <a:effectLst/>
                <a:latin typeface="+mn-lt"/>
                <a:ea typeface="+mn-ea"/>
                <a:cs typeface="+mn-cs"/>
              </a:rPr>
              <a:t>-o </a:t>
            </a:r>
            <a:r>
              <a:rPr lang="en-US" sz="1200" b="0" i="0" kern="1200" dirty="0" err="1" smtClean="0">
                <a:solidFill>
                  <a:schemeClr val="tx1"/>
                </a:solidFill>
                <a:effectLst/>
                <a:latin typeface="+mn-lt"/>
                <a:ea typeface="+mn-ea"/>
                <a:cs typeface="+mn-cs"/>
              </a:rPr>
              <a:t>înşiruire</a:t>
            </a:r>
            <a:r>
              <a:rPr lang="en-US" sz="1200" b="0" i="0" kern="1200" dirty="0" smtClean="0">
                <a:solidFill>
                  <a:schemeClr val="tx1"/>
                </a:solidFill>
                <a:effectLst/>
                <a:latin typeface="+mn-lt"/>
                <a:ea typeface="+mn-ea"/>
                <a:cs typeface="+mn-cs"/>
              </a:rPr>
              <a:t> de 60 de </a:t>
            </a:r>
            <a:r>
              <a:rPr lang="en-US" sz="1200" b="0" i="0" kern="1200" dirty="0" err="1" smtClean="0">
                <a:solidFill>
                  <a:schemeClr val="tx1"/>
                </a:solidFill>
                <a:effectLst/>
                <a:latin typeface="+mn-lt"/>
                <a:ea typeface="+mn-ea"/>
                <a:cs typeface="+mn-cs"/>
              </a:rPr>
              <a:t>caractere</a:t>
            </a:r>
            <a:r>
              <a:rPr lang="en-US" sz="1200" b="0" i="0" kern="1200" dirty="0" smtClean="0">
                <a:solidFill>
                  <a:schemeClr val="tx1"/>
                </a:solidFill>
                <a:effectLst/>
                <a:latin typeface="+mn-lt"/>
                <a:ea typeface="+mn-ea"/>
                <a:cs typeface="+mn-cs"/>
              </a:rPr>
              <a:t>.</a:t>
            </a:r>
          </a:p>
          <a:p>
            <a:endParaRPr lang="en-US" sz="1200" b="0" i="0" kern="1200" dirty="0" smtClean="0">
              <a:solidFill>
                <a:schemeClr val="tx1"/>
              </a:solidFill>
              <a:effectLst/>
              <a:latin typeface="+mn-lt"/>
              <a:ea typeface="+mn-ea"/>
              <a:cs typeface="+mn-cs"/>
            </a:endParaRPr>
          </a:p>
          <a:p>
            <a:r>
              <a:rPr lang="en-US" sz="1200" b="0" i="0" kern="1200" dirty="0" err="1" smtClean="0">
                <a:solidFill>
                  <a:schemeClr val="tx1"/>
                </a:solidFill>
                <a:effectLst/>
                <a:latin typeface="+mn-lt"/>
                <a:ea typeface="+mn-ea"/>
                <a:cs typeface="+mn-cs"/>
              </a:rPr>
              <a:t>pentru</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driverul</a:t>
            </a:r>
            <a:r>
              <a:rPr lang="en-US" sz="1200" b="0" i="0" kern="1200" dirty="0" smtClean="0">
                <a:solidFill>
                  <a:schemeClr val="tx1"/>
                </a:solidFill>
                <a:effectLst/>
                <a:latin typeface="+mn-lt"/>
                <a:ea typeface="+mn-ea"/>
                <a:cs typeface="+mn-cs"/>
              </a:rPr>
              <a:t> Authentication</a:t>
            </a:r>
            <a:r>
              <a:rPr lang="en-US" sz="1200" b="0" i="0" kern="1200" baseline="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este</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necesară</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realizarea</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unei</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coloane</a:t>
            </a:r>
            <a:r>
              <a:rPr lang="en-US" sz="1200" b="0" i="0" kern="1200" dirty="0" smtClean="0">
                <a:solidFill>
                  <a:schemeClr val="tx1"/>
                </a:solidFill>
                <a:effectLst/>
                <a:latin typeface="+mn-lt"/>
                <a:ea typeface="+mn-ea"/>
                <a:cs typeface="+mn-cs"/>
              </a:rPr>
              <a:t> </a:t>
            </a:r>
            <a:r>
              <a:rPr lang="en-US" sz="1200" b="1" i="0" kern="1200" dirty="0" err="1" smtClean="0">
                <a:solidFill>
                  <a:schemeClr val="tx1"/>
                </a:solidFill>
                <a:effectLst/>
                <a:latin typeface="+mn-lt"/>
                <a:ea typeface="+mn-ea"/>
                <a:cs typeface="+mn-cs"/>
              </a:rPr>
              <a:t>remember_token</a:t>
            </a:r>
            <a:r>
              <a:rPr lang="en-US" sz="1200" b="0" i="0" kern="1200" dirty="0" smtClean="0">
                <a:solidFill>
                  <a:schemeClr val="tx1"/>
                </a:solidFill>
                <a:effectLst/>
                <a:latin typeface="+mn-lt"/>
                <a:ea typeface="+mn-ea"/>
                <a:cs typeface="+mn-cs"/>
              </a:rPr>
              <a:t>, de 100 de </a:t>
            </a:r>
            <a:r>
              <a:rPr lang="en-US" sz="1200" b="0" i="0" kern="1200" dirty="0" err="1" smtClean="0">
                <a:solidFill>
                  <a:schemeClr val="tx1"/>
                </a:solidFill>
                <a:effectLst/>
                <a:latin typeface="+mn-lt"/>
                <a:ea typeface="+mn-ea"/>
                <a:cs typeface="+mn-cs"/>
              </a:rPr>
              <a:t>caractere</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unde</a:t>
            </a:r>
            <a:r>
              <a:rPr lang="en-US" sz="1200" b="0" i="0" kern="1200" dirty="0" smtClean="0">
                <a:solidFill>
                  <a:schemeClr val="tx1"/>
                </a:solidFill>
                <a:effectLst/>
                <a:latin typeface="+mn-lt"/>
                <a:ea typeface="+mn-ea"/>
                <a:cs typeface="+mn-cs"/>
              </a:rPr>
              <a:t> se </a:t>
            </a:r>
            <a:r>
              <a:rPr lang="en-US" sz="1200" b="0" i="0" kern="1200" dirty="0" err="1" smtClean="0">
                <a:solidFill>
                  <a:schemeClr val="tx1"/>
                </a:solidFill>
                <a:effectLst/>
                <a:latin typeface="+mn-lt"/>
                <a:ea typeface="+mn-ea"/>
                <a:cs typeface="+mn-cs"/>
              </a:rPr>
              <a:t>va</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păstrat</a:t>
            </a:r>
            <a:r>
              <a:rPr lang="en-US" sz="1200" b="0" i="0" kern="1200" dirty="0" smtClean="0">
                <a:solidFill>
                  <a:schemeClr val="tx1"/>
                </a:solidFill>
                <a:effectLst/>
                <a:latin typeface="+mn-lt"/>
                <a:ea typeface="+mn-ea"/>
                <a:cs typeface="+mn-cs"/>
              </a:rPr>
              <a:t> un token </a:t>
            </a:r>
            <a:r>
              <a:rPr lang="en-US" sz="1200" b="0" i="0" kern="1200" dirty="0" err="1" smtClean="0">
                <a:solidFill>
                  <a:schemeClr val="tx1"/>
                </a:solidFill>
                <a:effectLst/>
                <a:latin typeface="+mn-lt"/>
                <a:ea typeface="+mn-ea"/>
                <a:cs typeface="+mn-cs"/>
              </a:rPr>
              <a:t>pentru</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cazul</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în</a:t>
            </a:r>
            <a:r>
              <a:rPr lang="en-US" sz="1200" b="0" i="0" kern="1200" dirty="0" smtClean="0">
                <a:solidFill>
                  <a:schemeClr val="tx1"/>
                </a:solidFill>
                <a:effectLst/>
                <a:latin typeface="+mn-lt"/>
                <a:ea typeface="+mn-ea"/>
                <a:cs typeface="+mn-cs"/>
              </a:rPr>
              <a:t> care </a:t>
            </a:r>
            <a:r>
              <a:rPr lang="en-US" sz="1200" b="0" i="0" kern="1200" dirty="0" err="1" smtClean="0">
                <a:solidFill>
                  <a:schemeClr val="tx1"/>
                </a:solidFill>
                <a:effectLst/>
                <a:latin typeface="+mn-lt"/>
                <a:ea typeface="+mn-ea"/>
                <a:cs typeface="+mn-cs"/>
              </a:rPr>
              <a:t>vor</a:t>
            </a:r>
            <a:r>
              <a:rPr lang="en-US" sz="1200" b="0" i="0" kern="1200" dirty="0" smtClean="0">
                <a:solidFill>
                  <a:schemeClr val="tx1"/>
                </a:solidFill>
                <a:effectLst/>
                <a:latin typeface="+mn-lt"/>
                <a:ea typeface="+mn-ea"/>
                <a:cs typeface="+mn-cs"/>
              </a:rPr>
              <a:t> fi </a:t>
            </a:r>
            <a:r>
              <a:rPr lang="en-US" sz="1200" b="0" i="0" kern="1200" dirty="0" err="1" smtClean="0">
                <a:solidFill>
                  <a:schemeClr val="tx1"/>
                </a:solidFill>
                <a:effectLst/>
                <a:latin typeface="+mn-lt"/>
                <a:ea typeface="+mn-ea"/>
                <a:cs typeface="+mn-cs"/>
              </a:rPr>
              <a:t>folosite</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sesiuni</a:t>
            </a:r>
            <a:r>
              <a:rPr lang="en-US" sz="1200" b="0" i="0" kern="1200" dirty="0" smtClean="0">
                <a:solidFill>
                  <a:schemeClr val="tx1"/>
                </a:solidFill>
                <a:effectLst/>
                <a:latin typeface="+mn-lt"/>
                <a:ea typeface="+mn-ea"/>
                <a:cs typeface="+mn-cs"/>
              </a:rPr>
              <a:t> de </a:t>
            </a:r>
            <a:r>
              <a:rPr lang="en-US" sz="1200" b="0" i="0" kern="1200" dirty="0" err="1" smtClean="0">
                <a:solidFill>
                  <a:schemeClr val="tx1"/>
                </a:solidFill>
                <a:effectLst/>
                <a:latin typeface="+mn-lt"/>
                <a:ea typeface="+mn-ea"/>
                <a:cs typeface="+mn-cs"/>
              </a:rPr>
              <a:t>tipul</a:t>
            </a:r>
            <a:r>
              <a:rPr lang="en-US" sz="1200" b="0" i="0" kern="1200" dirty="0" smtClean="0">
                <a:solidFill>
                  <a:schemeClr val="tx1"/>
                </a:solidFill>
                <a:effectLst/>
                <a:latin typeface="+mn-lt"/>
                <a:ea typeface="+mn-ea"/>
                <a:cs typeface="+mn-cs"/>
              </a:rPr>
              <a:t> “remember me”.</a:t>
            </a:r>
            <a:endParaRPr lang="en-US" dirty="0"/>
          </a:p>
        </p:txBody>
      </p:sp>
      <p:sp>
        <p:nvSpPr>
          <p:cNvPr id="4" name="Slide Number Placeholder 3"/>
          <p:cNvSpPr>
            <a:spLocks noGrp="1"/>
          </p:cNvSpPr>
          <p:nvPr>
            <p:ph type="sldNum" sz="quarter" idx="10"/>
          </p:nvPr>
        </p:nvSpPr>
        <p:spPr/>
        <p:txBody>
          <a:bodyPr/>
          <a:lstStyle/>
          <a:p>
            <a:fld id="{7157F3A3-C22B-44B3-B81A-97BDCCFD96CC}" type="slidenum">
              <a:rPr lang="en-US" smtClean="0"/>
              <a:t>46</a:t>
            </a:fld>
            <a:endParaRPr lang="en-US"/>
          </a:p>
        </p:txBody>
      </p:sp>
    </p:spTree>
    <p:extLst>
      <p:ext uri="{BB962C8B-B14F-4D97-AF65-F5344CB8AC3E}">
        <p14:creationId xmlns:p14="http://schemas.microsoft.com/office/powerpoint/2010/main" val="32269940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The new column named “description” will store the task description and column named “</a:t>
            </a:r>
            <a:r>
              <a:rPr lang="en-US" sz="1200" b="0" i="0" kern="1200" dirty="0" err="1" smtClean="0">
                <a:solidFill>
                  <a:schemeClr val="tx1"/>
                </a:solidFill>
                <a:effectLst/>
                <a:latin typeface="+mn-lt"/>
                <a:ea typeface="+mn-ea"/>
                <a:cs typeface="+mn-cs"/>
              </a:rPr>
              <a:t>user_id</a:t>
            </a:r>
            <a:r>
              <a:rPr lang="en-US" sz="1200" b="0" i="0" kern="1200" dirty="0" smtClean="0">
                <a:solidFill>
                  <a:schemeClr val="tx1"/>
                </a:solidFill>
                <a:effectLst/>
                <a:latin typeface="+mn-lt"/>
                <a:ea typeface="+mn-ea"/>
                <a:cs typeface="+mn-cs"/>
              </a:rPr>
              <a:t>” will store the id of the user who created the task. We added “ -&gt;unsigned()-&gt;index()” after the </a:t>
            </a:r>
            <a:r>
              <a:rPr lang="en-US" sz="1200" b="0" i="0" kern="1200" dirty="0" err="1" smtClean="0">
                <a:solidFill>
                  <a:schemeClr val="tx1"/>
                </a:solidFill>
                <a:effectLst/>
                <a:latin typeface="+mn-lt"/>
                <a:ea typeface="+mn-ea"/>
                <a:cs typeface="+mn-cs"/>
              </a:rPr>
              <a:t>user_if</a:t>
            </a:r>
            <a:r>
              <a:rPr lang="en-US" sz="1200" b="0" i="0" kern="1200" dirty="0" smtClean="0">
                <a:solidFill>
                  <a:schemeClr val="tx1"/>
                </a:solidFill>
                <a:effectLst/>
                <a:latin typeface="+mn-lt"/>
                <a:ea typeface="+mn-ea"/>
                <a:cs typeface="+mn-cs"/>
              </a:rPr>
              <a:t> because it is a foreign key from users table.</a:t>
            </a:r>
            <a:endParaRPr lang="en-US" dirty="0"/>
          </a:p>
        </p:txBody>
      </p:sp>
      <p:sp>
        <p:nvSpPr>
          <p:cNvPr id="4" name="Slide Number Placeholder 3"/>
          <p:cNvSpPr>
            <a:spLocks noGrp="1"/>
          </p:cNvSpPr>
          <p:nvPr>
            <p:ph type="sldNum" sz="quarter" idx="10"/>
          </p:nvPr>
        </p:nvSpPr>
        <p:spPr/>
        <p:txBody>
          <a:bodyPr/>
          <a:lstStyle/>
          <a:p>
            <a:fld id="{7157F3A3-C22B-44B3-B81A-97BDCCFD96CC}" type="slidenum">
              <a:rPr lang="en-US" smtClean="0"/>
              <a:t>17</a:t>
            </a:fld>
            <a:endParaRPr lang="en-US"/>
          </a:p>
        </p:txBody>
      </p:sp>
    </p:spTree>
    <p:extLst>
      <p:ext uri="{BB962C8B-B14F-4D97-AF65-F5344CB8AC3E}">
        <p14:creationId xmlns:p14="http://schemas.microsoft.com/office/powerpoint/2010/main" val="278527109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err="1" smtClean="0">
                <a:solidFill>
                  <a:schemeClr val="tx1"/>
                </a:solidFill>
                <a:effectLst/>
                <a:latin typeface="+mn-lt"/>
                <a:ea typeface="+mn-ea"/>
                <a:cs typeface="+mn-cs"/>
              </a:rPr>
              <a:t>clasa</a:t>
            </a:r>
            <a:r>
              <a:rPr lang="en-US" sz="1200" b="0" i="0" kern="1200" dirty="0" smtClean="0">
                <a:solidFill>
                  <a:schemeClr val="tx1"/>
                </a:solidFill>
                <a:effectLst/>
                <a:latin typeface="+mn-lt"/>
                <a:ea typeface="+mn-ea"/>
                <a:cs typeface="+mn-cs"/>
              </a:rPr>
              <a:t> </a:t>
            </a:r>
            <a:r>
              <a:rPr lang="en-US" sz="1200" b="1" i="0" kern="1200" dirty="0" err="1" smtClean="0">
                <a:solidFill>
                  <a:schemeClr val="tx1"/>
                </a:solidFill>
                <a:effectLst/>
                <a:latin typeface="+mn-lt"/>
                <a:ea typeface="+mn-ea"/>
                <a:cs typeface="+mn-cs"/>
              </a:rPr>
              <a:t>UserTableSeeder</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şterge</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toate</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înregistrările</a:t>
            </a:r>
            <a:r>
              <a:rPr lang="en-US" sz="1200" b="0" i="0" kern="1200" dirty="0" smtClean="0">
                <a:solidFill>
                  <a:schemeClr val="tx1"/>
                </a:solidFill>
                <a:effectLst/>
                <a:latin typeface="+mn-lt"/>
                <a:ea typeface="+mn-ea"/>
                <a:cs typeface="+mn-cs"/>
              </a:rPr>
              <a:t> din </a:t>
            </a:r>
            <a:r>
              <a:rPr lang="en-US" sz="1200" b="0" i="0" kern="1200" dirty="0" err="1" smtClean="0">
                <a:solidFill>
                  <a:schemeClr val="tx1"/>
                </a:solidFill>
                <a:effectLst/>
                <a:latin typeface="+mn-lt"/>
                <a:ea typeface="+mn-ea"/>
                <a:cs typeface="+mn-cs"/>
              </a:rPr>
              <a:t>tabelul</a:t>
            </a:r>
            <a:r>
              <a:rPr lang="en-US" sz="1200" b="0" i="0" kern="1200" dirty="0" smtClean="0">
                <a:solidFill>
                  <a:schemeClr val="tx1"/>
                </a:solidFill>
                <a:effectLst/>
                <a:latin typeface="+mn-lt"/>
                <a:ea typeface="+mn-ea"/>
                <a:cs typeface="+mn-cs"/>
              </a:rPr>
              <a:t> </a:t>
            </a:r>
            <a:r>
              <a:rPr lang="en-US" sz="1200" b="1" i="0" kern="1200" dirty="0" smtClean="0">
                <a:solidFill>
                  <a:schemeClr val="tx1"/>
                </a:solidFill>
                <a:effectLst/>
                <a:latin typeface="+mn-lt"/>
                <a:ea typeface="+mn-ea"/>
                <a:cs typeface="+mn-cs"/>
              </a:rPr>
              <a:t>users</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şi</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apoi</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îl</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populează</a:t>
            </a:r>
            <a:r>
              <a:rPr lang="en-US" sz="1200" b="0" i="0" kern="1200" dirty="0" smtClean="0">
                <a:solidFill>
                  <a:schemeClr val="tx1"/>
                </a:solidFill>
                <a:effectLst/>
                <a:latin typeface="+mn-lt"/>
                <a:ea typeface="+mn-ea"/>
                <a:cs typeface="+mn-cs"/>
              </a:rPr>
              <a:t> cu </a:t>
            </a:r>
            <a:r>
              <a:rPr lang="en-US" sz="1200" b="0" i="0" kern="1200" dirty="0" err="1" smtClean="0">
                <a:solidFill>
                  <a:schemeClr val="tx1"/>
                </a:solidFill>
                <a:effectLst/>
                <a:latin typeface="+mn-lt"/>
                <a:ea typeface="+mn-ea"/>
                <a:cs typeface="+mn-cs"/>
              </a:rPr>
              <a:t>înregistrarea</a:t>
            </a:r>
            <a:r>
              <a:rPr lang="en-US" sz="1200" b="0" i="0" kern="1200" dirty="0" smtClean="0">
                <a:solidFill>
                  <a:schemeClr val="tx1"/>
                </a:solidFill>
                <a:effectLst/>
                <a:latin typeface="+mn-lt"/>
                <a:ea typeface="+mn-ea"/>
                <a:cs typeface="+mn-cs"/>
              </a:rPr>
              <a:t>/</a:t>
            </a:r>
            <a:r>
              <a:rPr lang="en-US" sz="1200" b="0" i="0" kern="1200" dirty="0" err="1" smtClean="0">
                <a:solidFill>
                  <a:schemeClr val="tx1"/>
                </a:solidFill>
                <a:effectLst/>
                <a:latin typeface="+mn-lt"/>
                <a:ea typeface="+mn-ea"/>
                <a:cs typeface="+mn-cs"/>
              </a:rPr>
              <a:t>înregistrările</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pe</a:t>
            </a:r>
            <a:r>
              <a:rPr lang="en-US" sz="1200" b="0" i="0" kern="1200" dirty="0" smtClean="0">
                <a:solidFill>
                  <a:schemeClr val="tx1"/>
                </a:solidFill>
                <a:effectLst/>
                <a:latin typeface="+mn-lt"/>
                <a:ea typeface="+mn-ea"/>
                <a:cs typeface="+mn-cs"/>
              </a:rPr>
              <a:t> care o/le </a:t>
            </a:r>
            <a:r>
              <a:rPr lang="en-US" sz="1200" b="0" i="0" kern="1200" dirty="0" err="1" smtClean="0">
                <a:solidFill>
                  <a:schemeClr val="tx1"/>
                </a:solidFill>
                <a:effectLst/>
                <a:latin typeface="+mn-lt"/>
                <a:ea typeface="+mn-ea"/>
                <a:cs typeface="+mn-cs"/>
              </a:rPr>
              <a:t>definim</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într</a:t>
            </a:r>
            <a:r>
              <a:rPr lang="en-US" sz="1200" b="0" i="0" kern="1200" dirty="0" smtClean="0">
                <a:solidFill>
                  <a:schemeClr val="tx1"/>
                </a:solidFill>
                <a:effectLst/>
                <a:latin typeface="+mn-lt"/>
                <a:ea typeface="+mn-ea"/>
                <a:cs typeface="+mn-cs"/>
              </a:rPr>
              <a:t>-un array. </a:t>
            </a:r>
            <a:r>
              <a:rPr lang="en-US" sz="1200" b="0" i="0" kern="1200" dirty="0" err="1" smtClean="0">
                <a:solidFill>
                  <a:schemeClr val="tx1"/>
                </a:solidFill>
                <a:effectLst/>
                <a:latin typeface="+mn-lt"/>
                <a:ea typeface="+mn-ea"/>
                <a:cs typeface="+mn-cs"/>
              </a:rPr>
              <a:t>După</a:t>
            </a:r>
            <a:r>
              <a:rPr lang="en-US" sz="1200" b="0" i="0" kern="1200" dirty="0" smtClean="0">
                <a:solidFill>
                  <a:schemeClr val="tx1"/>
                </a:solidFill>
                <a:effectLst/>
                <a:latin typeface="+mn-lt"/>
                <a:ea typeface="+mn-ea"/>
                <a:cs typeface="+mn-cs"/>
              </a:rPr>
              <a:t> cum </a:t>
            </a:r>
            <a:r>
              <a:rPr lang="en-US" sz="1200" b="0" i="0" kern="1200" dirty="0" err="1" smtClean="0">
                <a:solidFill>
                  <a:schemeClr val="tx1"/>
                </a:solidFill>
                <a:effectLst/>
                <a:latin typeface="+mn-lt"/>
                <a:ea typeface="+mn-ea"/>
                <a:cs typeface="+mn-cs"/>
              </a:rPr>
              <a:t>poţi</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vedea</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parola</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va</a:t>
            </a:r>
            <a:r>
              <a:rPr lang="en-US" sz="1200" b="0" i="0" kern="1200" dirty="0" smtClean="0">
                <a:solidFill>
                  <a:schemeClr val="tx1"/>
                </a:solidFill>
                <a:effectLst/>
                <a:latin typeface="+mn-lt"/>
                <a:ea typeface="+mn-ea"/>
                <a:cs typeface="+mn-cs"/>
              </a:rPr>
              <a:t> fi </a:t>
            </a:r>
            <a:r>
              <a:rPr lang="en-US" sz="1200" b="0" i="0" kern="1200" dirty="0" err="1" smtClean="0">
                <a:solidFill>
                  <a:schemeClr val="tx1"/>
                </a:solidFill>
                <a:effectLst/>
                <a:latin typeface="+mn-lt"/>
                <a:ea typeface="+mn-ea"/>
                <a:cs typeface="+mn-cs"/>
              </a:rPr>
              <a:t>deja</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criptată</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când</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va</a:t>
            </a:r>
            <a:r>
              <a:rPr lang="en-US" sz="1200" b="0" i="0" kern="1200" dirty="0" smtClean="0">
                <a:solidFill>
                  <a:schemeClr val="tx1"/>
                </a:solidFill>
                <a:effectLst/>
                <a:latin typeface="+mn-lt"/>
                <a:ea typeface="+mn-ea"/>
                <a:cs typeface="+mn-cs"/>
              </a:rPr>
              <a:t> intra </a:t>
            </a:r>
            <a:r>
              <a:rPr lang="en-US" sz="1200" b="0" i="0" kern="1200" dirty="0" err="1" smtClean="0">
                <a:solidFill>
                  <a:schemeClr val="tx1"/>
                </a:solidFill>
                <a:effectLst/>
                <a:latin typeface="+mn-lt"/>
                <a:ea typeface="+mn-ea"/>
                <a:cs typeface="+mn-cs"/>
              </a:rPr>
              <a:t>în</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baza</a:t>
            </a:r>
            <a:r>
              <a:rPr lang="en-US" sz="1200" b="0" i="0" kern="1200" dirty="0" smtClean="0">
                <a:solidFill>
                  <a:schemeClr val="tx1"/>
                </a:solidFill>
                <a:effectLst/>
                <a:latin typeface="+mn-lt"/>
                <a:ea typeface="+mn-ea"/>
                <a:cs typeface="+mn-cs"/>
              </a:rPr>
              <a:t> de date (</a:t>
            </a:r>
            <a:r>
              <a:rPr lang="en-US" sz="1200" b="0" i="0" kern="1200" dirty="0" err="1" smtClean="0">
                <a:solidFill>
                  <a:schemeClr val="tx1"/>
                </a:solidFill>
                <a:effectLst/>
                <a:latin typeface="+mn-lt"/>
                <a:ea typeface="+mn-ea"/>
                <a:cs typeface="+mn-cs"/>
              </a:rPr>
              <a:t>folosind</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clasa</a:t>
            </a:r>
            <a:r>
              <a:rPr lang="en-US" sz="1200" b="0" i="0" kern="1200" dirty="0" smtClean="0">
                <a:solidFill>
                  <a:schemeClr val="tx1"/>
                </a:solidFill>
                <a:effectLst/>
                <a:latin typeface="+mn-lt"/>
                <a:ea typeface="+mn-ea"/>
                <a:cs typeface="+mn-cs"/>
              </a:rPr>
              <a:t> </a:t>
            </a:r>
            <a:r>
              <a:rPr lang="en-US" sz="1200" b="1" i="0" kern="1200" dirty="0" smtClean="0">
                <a:solidFill>
                  <a:schemeClr val="tx1"/>
                </a:solidFill>
                <a:effectLst/>
                <a:latin typeface="+mn-lt"/>
                <a:ea typeface="+mn-ea"/>
                <a:cs typeface="+mn-cs"/>
              </a:rPr>
              <a:t>Hash</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rezultând</a:t>
            </a:r>
            <a:r>
              <a:rPr lang="en-US" sz="1200" b="0" i="0" kern="1200" dirty="0" smtClean="0">
                <a:solidFill>
                  <a:schemeClr val="tx1"/>
                </a:solidFill>
                <a:effectLst/>
                <a:latin typeface="+mn-lt"/>
                <a:ea typeface="+mn-ea"/>
                <a:cs typeface="+mn-cs"/>
              </a:rPr>
              <a:t> un hash de 60 de </a:t>
            </a:r>
            <a:r>
              <a:rPr lang="en-US" sz="1200" b="0" i="0" kern="1200" dirty="0" err="1" smtClean="0">
                <a:solidFill>
                  <a:schemeClr val="tx1"/>
                </a:solidFill>
                <a:effectLst/>
                <a:latin typeface="+mn-lt"/>
                <a:ea typeface="+mn-ea"/>
                <a:cs typeface="+mn-cs"/>
              </a:rPr>
              <a:t>caractere</a:t>
            </a:r>
            <a:r>
              <a:rPr lang="en-US" sz="1200" b="0" i="0" kern="1200" dirty="0" smtClean="0">
                <a:solidFill>
                  <a:schemeClr val="tx1"/>
                </a:solidFill>
                <a:effectLst/>
                <a:latin typeface="+mn-lt"/>
                <a:ea typeface="+mn-ea"/>
                <a:cs typeface="+mn-cs"/>
              </a:rPr>
              <a:t>.</a:t>
            </a:r>
            <a:endParaRPr lang="en-US" dirty="0"/>
          </a:p>
        </p:txBody>
      </p:sp>
      <p:sp>
        <p:nvSpPr>
          <p:cNvPr id="4" name="Slide Number Placeholder 3"/>
          <p:cNvSpPr>
            <a:spLocks noGrp="1"/>
          </p:cNvSpPr>
          <p:nvPr>
            <p:ph type="sldNum" sz="quarter" idx="10"/>
          </p:nvPr>
        </p:nvSpPr>
        <p:spPr/>
        <p:txBody>
          <a:bodyPr/>
          <a:lstStyle/>
          <a:p>
            <a:fld id="{7157F3A3-C22B-44B3-B81A-97BDCCFD96CC}" type="slidenum">
              <a:rPr lang="en-US" smtClean="0"/>
              <a:t>49</a:t>
            </a:fld>
            <a:endParaRPr lang="en-US"/>
          </a:p>
        </p:txBody>
      </p:sp>
    </p:spTree>
    <p:extLst>
      <p:ext uri="{BB962C8B-B14F-4D97-AF65-F5344CB8AC3E}">
        <p14:creationId xmlns:p14="http://schemas.microsoft.com/office/powerpoint/2010/main" val="29705076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err="1" smtClean="0">
                <a:solidFill>
                  <a:schemeClr val="tx1"/>
                </a:solidFill>
                <a:effectLst/>
                <a:latin typeface="+mn-lt"/>
                <a:ea typeface="+mn-ea"/>
                <a:cs typeface="+mn-cs"/>
              </a:rPr>
              <a:t>Prin</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aceste</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linii</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aplicaţiei</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i</a:t>
            </a:r>
            <a:r>
              <a:rPr lang="en-US" sz="1200" b="0" i="0" kern="1200" dirty="0" smtClean="0">
                <a:solidFill>
                  <a:schemeClr val="tx1"/>
                </a:solidFill>
                <a:effectLst/>
                <a:latin typeface="+mn-lt"/>
                <a:ea typeface="+mn-ea"/>
                <a:cs typeface="+mn-cs"/>
              </a:rPr>
              <a:t> se </a:t>
            </a:r>
            <a:r>
              <a:rPr lang="en-US" sz="1200" b="0" i="0" kern="1200" dirty="0" err="1" smtClean="0">
                <a:solidFill>
                  <a:schemeClr val="tx1"/>
                </a:solidFill>
                <a:effectLst/>
                <a:latin typeface="+mn-lt"/>
                <a:ea typeface="+mn-ea"/>
                <a:cs typeface="+mn-cs"/>
              </a:rPr>
              <a:t>spune</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că</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în</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momentul</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în</a:t>
            </a:r>
            <a:r>
              <a:rPr lang="en-US" sz="1200" b="0" i="0" kern="1200" dirty="0" smtClean="0">
                <a:solidFill>
                  <a:schemeClr val="tx1"/>
                </a:solidFill>
                <a:effectLst/>
                <a:latin typeface="+mn-lt"/>
                <a:ea typeface="+mn-ea"/>
                <a:cs typeface="+mn-cs"/>
              </a:rPr>
              <a:t> care </a:t>
            </a:r>
            <a:r>
              <a:rPr lang="en-US" sz="1200" b="0" i="0" kern="1200" dirty="0" err="1" smtClean="0">
                <a:solidFill>
                  <a:schemeClr val="tx1"/>
                </a:solidFill>
                <a:effectLst/>
                <a:latin typeface="+mn-lt"/>
                <a:ea typeface="+mn-ea"/>
                <a:cs typeface="+mn-cs"/>
              </a:rPr>
              <a:t>este</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apelat</a:t>
            </a:r>
            <a:r>
              <a:rPr lang="en-US" sz="1200" b="0" i="0" kern="1200" dirty="0" smtClean="0">
                <a:solidFill>
                  <a:schemeClr val="tx1"/>
                </a:solidFill>
                <a:effectLst/>
                <a:latin typeface="+mn-lt"/>
                <a:ea typeface="+mn-ea"/>
                <a:cs typeface="+mn-cs"/>
              </a:rPr>
              <a:t> root-</a:t>
            </a:r>
            <a:r>
              <a:rPr lang="en-US" sz="1200" b="0" i="0" kern="1200" dirty="0" err="1" smtClean="0">
                <a:solidFill>
                  <a:schemeClr val="tx1"/>
                </a:solidFill>
                <a:effectLst/>
                <a:latin typeface="+mn-lt"/>
                <a:ea typeface="+mn-ea"/>
                <a:cs typeface="+mn-cs"/>
              </a:rPr>
              <a:t>ul</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aplicaţiei</a:t>
            </a:r>
            <a:r>
              <a:rPr lang="en-US" sz="1200" b="0" i="0" kern="1200" dirty="0" smtClean="0">
                <a:solidFill>
                  <a:schemeClr val="tx1"/>
                </a:solidFill>
                <a:effectLst/>
                <a:latin typeface="+mn-lt"/>
                <a:ea typeface="+mn-ea"/>
                <a:cs typeface="+mn-cs"/>
              </a:rPr>
              <a:t> (“/”), </a:t>
            </a:r>
            <a:r>
              <a:rPr lang="en-US" sz="1200" b="0" i="0" kern="1200" dirty="0" err="1" smtClean="0">
                <a:solidFill>
                  <a:schemeClr val="tx1"/>
                </a:solidFill>
                <a:effectLst/>
                <a:latin typeface="+mn-lt"/>
                <a:ea typeface="+mn-ea"/>
                <a:cs typeface="+mn-cs"/>
              </a:rPr>
              <a:t>aplicaţia</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va</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trebui</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să</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returneze</a:t>
            </a:r>
            <a:r>
              <a:rPr lang="en-US" sz="1200" b="0" i="0" kern="1200" dirty="0" smtClean="0">
                <a:solidFill>
                  <a:schemeClr val="tx1"/>
                </a:solidFill>
                <a:effectLst/>
                <a:latin typeface="+mn-lt"/>
                <a:ea typeface="+mn-ea"/>
                <a:cs typeface="+mn-cs"/>
              </a:rPr>
              <a:t> un view </a:t>
            </a:r>
            <a:r>
              <a:rPr lang="en-US" sz="1200" b="0" i="0" kern="1200" dirty="0" err="1" smtClean="0">
                <a:solidFill>
                  <a:schemeClr val="tx1"/>
                </a:solidFill>
                <a:effectLst/>
                <a:latin typeface="+mn-lt"/>
                <a:ea typeface="+mn-ea"/>
                <a:cs typeface="+mn-cs"/>
              </a:rPr>
              <a:t>numit</a:t>
            </a:r>
            <a:r>
              <a:rPr lang="en-US" sz="1200" b="0" i="0" kern="1200" dirty="0" smtClean="0">
                <a:solidFill>
                  <a:schemeClr val="tx1"/>
                </a:solidFill>
                <a:effectLst/>
                <a:latin typeface="+mn-lt"/>
                <a:ea typeface="+mn-ea"/>
                <a:cs typeface="+mn-cs"/>
              </a:rPr>
              <a:t> </a:t>
            </a:r>
            <a:r>
              <a:rPr lang="en-US" sz="1200" b="1" i="0" kern="1200" dirty="0" smtClean="0">
                <a:solidFill>
                  <a:schemeClr val="tx1"/>
                </a:solidFill>
                <a:effectLst/>
                <a:latin typeface="+mn-lt"/>
                <a:ea typeface="+mn-ea"/>
                <a:cs typeface="+mn-cs"/>
              </a:rPr>
              <a:t>hello</a:t>
            </a:r>
            <a:r>
              <a:rPr lang="en-US" sz="1200" b="0" i="0" kern="1200" dirty="0" smtClean="0">
                <a:solidFill>
                  <a:schemeClr val="tx1"/>
                </a:solidFill>
                <a:effectLst/>
                <a:latin typeface="+mn-lt"/>
                <a:ea typeface="+mn-ea"/>
                <a:cs typeface="+mn-cs"/>
              </a:rPr>
              <a:t>.</a:t>
            </a:r>
            <a:endParaRPr lang="en-US" dirty="0"/>
          </a:p>
        </p:txBody>
      </p:sp>
      <p:sp>
        <p:nvSpPr>
          <p:cNvPr id="4" name="Slide Number Placeholder 3"/>
          <p:cNvSpPr>
            <a:spLocks noGrp="1"/>
          </p:cNvSpPr>
          <p:nvPr>
            <p:ph type="sldNum" sz="quarter" idx="10"/>
          </p:nvPr>
        </p:nvSpPr>
        <p:spPr/>
        <p:txBody>
          <a:bodyPr/>
          <a:lstStyle/>
          <a:p>
            <a:fld id="{7157F3A3-C22B-44B3-B81A-97BDCCFD96CC}" type="slidenum">
              <a:rPr lang="en-US" smtClean="0"/>
              <a:t>51</a:t>
            </a:fld>
            <a:endParaRPr lang="en-US"/>
          </a:p>
        </p:txBody>
      </p:sp>
    </p:spTree>
    <p:extLst>
      <p:ext uri="{BB962C8B-B14F-4D97-AF65-F5344CB8AC3E}">
        <p14:creationId xmlns:p14="http://schemas.microsoft.com/office/powerpoint/2010/main" val="104282046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Courier New" panose="02070309020205020404" pitchFamily="49" charset="0"/>
                <a:cs typeface="Courier New" panose="02070309020205020404" pitchFamily="49" charset="0"/>
              </a:rPr>
              <a:t>// la </a:t>
            </a:r>
            <a:r>
              <a:rPr lang="en-US" dirty="0" err="1" smtClean="0">
                <a:latin typeface="Courier New" panose="02070309020205020404" pitchFamily="49" charset="0"/>
                <a:cs typeface="Courier New" panose="02070309020205020404" pitchFamily="49" charset="0"/>
              </a:rPr>
              <a:t>accesarea</a:t>
            </a:r>
            <a:r>
              <a:rPr lang="en-US" dirty="0" smtClean="0">
                <a:latin typeface="Courier New" panose="02070309020205020404" pitchFamily="49" charset="0"/>
                <a:cs typeface="Courier New" panose="02070309020205020404" pitchFamily="49" charset="0"/>
              </a:rPr>
              <a:t> "</a:t>
            </a:r>
            <a:r>
              <a:rPr lang="en-US" dirty="0" err="1" smtClean="0">
                <a:latin typeface="Courier New" panose="02070309020205020404" pitchFamily="49" charset="0"/>
                <a:cs typeface="Courier New" panose="02070309020205020404" pitchFamily="49" charset="0"/>
              </a:rPr>
              <a:t>paginii</a:t>
            </a:r>
            <a:r>
              <a:rPr lang="en-US" dirty="0" smtClean="0">
                <a:latin typeface="Courier New" panose="02070309020205020404" pitchFamily="49" charset="0"/>
                <a:cs typeface="Courier New" panose="02070309020205020404" pitchFamily="49" charset="0"/>
              </a:rPr>
              <a:t>" login </a:t>
            </a:r>
            <a:r>
              <a:rPr lang="en-US" dirty="0" err="1" smtClean="0">
                <a:latin typeface="Courier New" panose="02070309020205020404" pitchFamily="49" charset="0"/>
                <a:cs typeface="Courier New" panose="02070309020205020404" pitchFamily="49" charset="0"/>
              </a:rPr>
              <a:t>prin</a:t>
            </a:r>
            <a:r>
              <a:rPr lang="en-US" dirty="0" smtClean="0">
                <a:latin typeface="Courier New" panose="02070309020205020404" pitchFamily="49" charset="0"/>
                <a:cs typeface="Courier New" panose="02070309020205020404" pitchFamily="49" charset="0"/>
              </a:rPr>
              <a:t> </a:t>
            </a:r>
            <a:r>
              <a:rPr lang="en-US" dirty="0" err="1" smtClean="0">
                <a:latin typeface="Courier New" panose="02070309020205020404" pitchFamily="49" charset="0"/>
                <a:cs typeface="Courier New" panose="02070309020205020404" pitchFamily="49" charset="0"/>
              </a:rPr>
              <a:t>metoda</a:t>
            </a:r>
            <a:r>
              <a:rPr lang="en-US" dirty="0" smtClean="0">
                <a:latin typeface="Courier New" panose="02070309020205020404" pitchFamily="49" charset="0"/>
                <a:cs typeface="Courier New" panose="02070309020205020404" pitchFamily="49" charset="0"/>
              </a:rPr>
              <a:t> GET, router-</a:t>
            </a:r>
            <a:r>
              <a:rPr lang="en-US" dirty="0" err="1" smtClean="0">
                <a:latin typeface="Courier New" panose="02070309020205020404" pitchFamily="49" charset="0"/>
                <a:cs typeface="Courier New" panose="02070309020205020404" pitchFamily="49" charset="0"/>
              </a:rPr>
              <a:t>ul</a:t>
            </a:r>
            <a:r>
              <a:rPr lang="en-US" dirty="0" smtClean="0">
                <a:latin typeface="Courier New" panose="02070309020205020404" pitchFamily="49" charset="0"/>
                <a:cs typeface="Courier New" panose="02070309020205020404" pitchFamily="49" charset="0"/>
              </a:rPr>
              <a:t> </a:t>
            </a:r>
            <a:r>
              <a:rPr lang="en-US" dirty="0" err="1" smtClean="0">
                <a:latin typeface="Courier New" panose="02070309020205020404" pitchFamily="49" charset="0"/>
                <a:cs typeface="Courier New" panose="02070309020205020404" pitchFamily="49" charset="0"/>
              </a:rPr>
              <a:t>va</a:t>
            </a:r>
            <a:r>
              <a:rPr lang="en-US" dirty="0" smtClean="0">
                <a:latin typeface="Courier New" panose="02070309020205020404" pitchFamily="49" charset="0"/>
                <a:cs typeface="Courier New" panose="02070309020205020404" pitchFamily="49" charset="0"/>
              </a:rPr>
              <a:t> </a:t>
            </a:r>
            <a:r>
              <a:rPr lang="en-US" dirty="0" err="1" smtClean="0">
                <a:latin typeface="Courier New" panose="02070309020205020404" pitchFamily="49" charset="0"/>
                <a:cs typeface="Courier New" panose="02070309020205020404" pitchFamily="49" charset="0"/>
              </a:rPr>
              <a:t>trimite</a:t>
            </a:r>
            <a:r>
              <a:rPr lang="en-US" dirty="0" smtClean="0">
                <a:latin typeface="Courier New" panose="02070309020205020404" pitchFamily="49" charset="0"/>
                <a:cs typeface="Courier New" panose="02070309020205020404" pitchFamily="49" charset="0"/>
              </a:rPr>
              <a:t> </a:t>
            </a:r>
            <a:r>
              <a:rPr lang="en-US" dirty="0" err="1" smtClean="0">
                <a:latin typeface="Courier New" panose="02070309020205020404" pitchFamily="49" charset="0"/>
                <a:cs typeface="Courier New" panose="02070309020205020404" pitchFamily="49" charset="0"/>
              </a:rPr>
              <a:t>vizitatorul</a:t>
            </a:r>
            <a:r>
              <a:rPr lang="en-US" dirty="0" smtClean="0">
                <a:latin typeface="Courier New" panose="02070309020205020404" pitchFamily="49" charset="0"/>
                <a:cs typeface="Courier New" panose="02070309020205020404" pitchFamily="49" charset="0"/>
              </a:rPr>
              <a:t> la </a:t>
            </a:r>
            <a:r>
              <a:rPr lang="en-US" dirty="0" err="1" smtClean="0">
                <a:latin typeface="Courier New" panose="02070309020205020404" pitchFamily="49" charset="0"/>
                <a:cs typeface="Courier New" panose="02070309020205020404" pitchFamily="49" charset="0"/>
              </a:rPr>
              <a:t>controllerul</a:t>
            </a:r>
            <a:r>
              <a:rPr lang="en-US" dirty="0" smtClean="0">
                <a:latin typeface="Courier New" panose="02070309020205020404" pitchFamily="49" charset="0"/>
                <a:cs typeface="Courier New" panose="02070309020205020404" pitchFamily="49" charset="0"/>
              </a:rPr>
              <a:t> </a:t>
            </a:r>
            <a:r>
              <a:rPr lang="en-US" dirty="0" err="1" smtClean="0">
                <a:latin typeface="Courier New" panose="02070309020205020404" pitchFamily="49" charset="0"/>
                <a:cs typeface="Courier New" panose="02070309020205020404" pitchFamily="49" charset="0"/>
              </a:rPr>
              <a:t>UserController</a:t>
            </a:r>
            <a:r>
              <a:rPr lang="en-US" dirty="0" smtClean="0">
                <a:latin typeface="Courier New" panose="02070309020205020404" pitchFamily="49" charset="0"/>
                <a:cs typeface="Courier New" panose="02070309020205020404" pitchFamily="49" charset="0"/>
              </a:rPr>
              <a:t>, </a:t>
            </a:r>
            <a:r>
              <a:rPr lang="en-US" dirty="0" err="1" smtClean="0">
                <a:latin typeface="Courier New" panose="02070309020205020404" pitchFamily="49" charset="0"/>
                <a:cs typeface="Courier New" panose="02070309020205020404" pitchFamily="49" charset="0"/>
              </a:rPr>
              <a:t>metoda</a:t>
            </a:r>
            <a:r>
              <a:rPr lang="en-US" dirty="0" smtClean="0">
                <a:latin typeface="Courier New" panose="02070309020205020404" pitchFamily="49" charset="0"/>
                <a:cs typeface="Courier New" panose="02070309020205020404" pitchFamily="49" charset="0"/>
              </a:rPr>
              <a:t> index(). De </a:t>
            </a:r>
            <a:r>
              <a:rPr lang="en-US" dirty="0" err="1" smtClean="0">
                <a:latin typeface="Courier New" panose="02070309020205020404" pitchFamily="49" charset="0"/>
                <a:cs typeface="Courier New" panose="02070309020205020404" pitchFamily="49" charset="0"/>
              </a:rPr>
              <a:t>asemenea</a:t>
            </a:r>
            <a:r>
              <a:rPr lang="en-US" dirty="0" smtClean="0">
                <a:latin typeface="Courier New" panose="02070309020205020404" pitchFamily="49" charset="0"/>
                <a:cs typeface="Courier New" panose="02070309020205020404" pitchFamily="49" charset="0"/>
              </a:rPr>
              <a:t>, dam un </a:t>
            </a:r>
            <a:r>
              <a:rPr lang="en-US" dirty="0" err="1" smtClean="0">
                <a:latin typeface="Courier New" panose="02070309020205020404" pitchFamily="49" charset="0"/>
                <a:cs typeface="Courier New" panose="02070309020205020404" pitchFamily="49" charset="0"/>
              </a:rPr>
              <a:t>nume</a:t>
            </a:r>
            <a:r>
              <a:rPr lang="en-US" dirty="0" smtClean="0">
                <a:latin typeface="Courier New" panose="02070309020205020404" pitchFamily="49" charset="0"/>
                <a:cs typeface="Courier New" panose="02070309020205020404" pitchFamily="49" charset="0"/>
              </a:rPr>
              <a:t> </a:t>
            </a:r>
            <a:r>
              <a:rPr lang="en-US" dirty="0" err="1" smtClean="0">
                <a:latin typeface="Courier New" panose="02070309020205020404" pitchFamily="49" charset="0"/>
                <a:cs typeface="Courier New" panose="02070309020205020404" pitchFamily="49" charset="0"/>
              </a:rPr>
              <a:t>rutei</a:t>
            </a:r>
            <a:r>
              <a:rPr lang="en-US" dirty="0" smtClean="0">
                <a:latin typeface="Courier New" panose="02070309020205020404" pitchFamily="49" charset="0"/>
                <a:cs typeface="Courier New" panose="02070309020205020404" pitchFamily="49" charset="0"/>
              </a:rPr>
              <a:t> respective: 'login'.</a:t>
            </a:r>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Courier New" panose="02070309020205020404" pitchFamily="49" charset="0"/>
                <a:cs typeface="Courier New" panose="02070309020205020404" pitchFamily="49" charset="0"/>
              </a:rPr>
              <a:t>// la </a:t>
            </a:r>
            <a:r>
              <a:rPr lang="en-US" dirty="0" err="1" smtClean="0">
                <a:latin typeface="Courier New" panose="02070309020205020404" pitchFamily="49" charset="0"/>
                <a:cs typeface="Courier New" panose="02070309020205020404" pitchFamily="49" charset="0"/>
              </a:rPr>
              <a:t>accesarea</a:t>
            </a:r>
            <a:r>
              <a:rPr lang="en-US" dirty="0" smtClean="0">
                <a:latin typeface="Courier New" panose="02070309020205020404" pitchFamily="49" charset="0"/>
                <a:cs typeface="Courier New" panose="02070309020205020404" pitchFamily="49" charset="0"/>
              </a:rPr>
              <a:t> "</a:t>
            </a:r>
            <a:r>
              <a:rPr lang="en-US" dirty="0" err="1" smtClean="0">
                <a:latin typeface="Courier New" panose="02070309020205020404" pitchFamily="49" charset="0"/>
                <a:cs typeface="Courier New" panose="02070309020205020404" pitchFamily="49" charset="0"/>
              </a:rPr>
              <a:t>paginii</a:t>
            </a:r>
            <a:r>
              <a:rPr lang="en-US" dirty="0" smtClean="0">
                <a:latin typeface="Courier New" panose="02070309020205020404" pitchFamily="49" charset="0"/>
                <a:cs typeface="Courier New" panose="02070309020205020404" pitchFamily="49" charset="0"/>
              </a:rPr>
              <a:t>" login </a:t>
            </a:r>
            <a:r>
              <a:rPr lang="en-US" dirty="0" err="1" smtClean="0">
                <a:latin typeface="Courier New" panose="02070309020205020404" pitchFamily="49" charset="0"/>
                <a:cs typeface="Courier New" panose="02070309020205020404" pitchFamily="49" charset="0"/>
              </a:rPr>
              <a:t>prin</a:t>
            </a:r>
            <a:r>
              <a:rPr lang="en-US" dirty="0" smtClean="0">
                <a:latin typeface="Courier New" panose="02070309020205020404" pitchFamily="49" charset="0"/>
                <a:cs typeface="Courier New" panose="02070309020205020404" pitchFamily="49" charset="0"/>
              </a:rPr>
              <a:t> </a:t>
            </a:r>
            <a:r>
              <a:rPr lang="en-US" dirty="0" err="1" smtClean="0">
                <a:latin typeface="Courier New" panose="02070309020205020404" pitchFamily="49" charset="0"/>
                <a:cs typeface="Courier New" panose="02070309020205020404" pitchFamily="49" charset="0"/>
              </a:rPr>
              <a:t>metoda</a:t>
            </a:r>
            <a:r>
              <a:rPr lang="en-US" dirty="0" smtClean="0">
                <a:latin typeface="Courier New" panose="02070309020205020404" pitchFamily="49" charset="0"/>
                <a:cs typeface="Courier New" panose="02070309020205020404" pitchFamily="49" charset="0"/>
              </a:rPr>
              <a:t> POST, router-</a:t>
            </a:r>
            <a:r>
              <a:rPr lang="en-US" dirty="0" err="1" smtClean="0">
                <a:latin typeface="Courier New" panose="02070309020205020404" pitchFamily="49" charset="0"/>
                <a:cs typeface="Courier New" panose="02070309020205020404" pitchFamily="49" charset="0"/>
              </a:rPr>
              <a:t>ul</a:t>
            </a:r>
            <a:r>
              <a:rPr lang="en-US" dirty="0" smtClean="0">
                <a:latin typeface="Courier New" panose="02070309020205020404" pitchFamily="49" charset="0"/>
                <a:cs typeface="Courier New" panose="02070309020205020404" pitchFamily="49" charset="0"/>
              </a:rPr>
              <a:t> </a:t>
            </a:r>
            <a:r>
              <a:rPr lang="en-US" dirty="0" err="1" smtClean="0">
                <a:latin typeface="Courier New" panose="02070309020205020404" pitchFamily="49" charset="0"/>
                <a:cs typeface="Courier New" panose="02070309020205020404" pitchFamily="49" charset="0"/>
              </a:rPr>
              <a:t>va</a:t>
            </a:r>
            <a:r>
              <a:rPr lang="en-US" dirty="0" smtClean="0">
                <a:latin typeface="Courier New" panose="02070309020205020404" pitchFamily="49" charset="0"/>
                <a:cs typeface="Courier New" panose="02070309020205020404" pitchFamily="49" charset="0"/>
              </a:rPr>
              <a:t> </a:t>
            </a:r>
            <a:r>
              <a:rPr lang="en-US" dirty="0" err="1" smtClean="0">
                <a:latin typeface="Courier New" panose="02070309020205020404" pitchFamily="49" charset="0"/>
                <a:cs typeface="Courier New" panose="02070309020205020404" pitchFamily="49" charset="0"/>
              </a:rPr>
              <a:t>trimite</a:t>
            </a:r>
            <a:r>
              <a:rPr lang="en-US" dirty="0" smtClean="0">
                <a:latin typeface="Courier New" panose="02070309020205020404" pitchFamily="49" charset="0"/>
                <a:cs typeface="Courier New" panose="02070309020205020404" pitchFamily="49" charset="0"/>
              </a:rPr>
              <a:t> </a:t>
            </a:r>
            <a:r>
              <a:rPr lang="en-US" dirty="0" err="1" smtClean="0">
                <a:latin typeface="Courier New" panose="02070309020205020404" pitchFamily="49" charset="0"/>
                <a:cs typeface="Courier New" panose="02070309020205020404" pitchFamily="49" charset="0"/>
              </a:rPr>
              <a:t>vizitatorul</a:t>
            </a:r>
            <a:r>
              <a:rPr lang="en-US" dirty="0" smtClean="0">
                <a:latin typeface="Courier New" panose="02070309020205020404" pitchFamily="49" charset="0"/>
                <a:cs typeface="Courier New" panose="02070309020205020404" pitchFamily="49" charset="0"/>
              </a:rPr>
              <a:t> la </a:t>
            </a:r>
            <a:r>
              <a:rPr lang="en-US" dirty="0" err="1" smtClean="0">
                <a:latin typeface="Courier New" panose="02070309020205020404" pitchFamily="49" charset="0"/>
                <a:cs typeface="Courier New" panose="02070309020205020404" pitchFamily="49" charset="0"/>
              </a:rPr>
              <a:t>controllerul</a:t>
            </a:r>
            <a:r>
              <a:rPr lang="en-US" dirty="0" smtClean="0">
                <a:latin typeface="Courier New" panose="02070309020205020404" pitchFamily="49" charset="0"/>
                <a:cs typeface="Courier New" panose="02070309020205020404" pitchFamily="49" charset="0"/>
              </a:rPr>
              <a:t> </a:t>
            </a:r>
            <a:r>
              <a:rPr lang="en-US" dirty="0" err="1" smtClean="0">
                <a:latin typeface="Courier New" panose="02070309020205020404" pitchFamily="49" charset="0"/>
                <a:cs typeface="Courier New" panose="02070309020205020404" pitchFamily="49" charset="0"/>
              </a:rPr>
              <a:t>UserController</a:t>
            </a:r>
            <a:r>
              <a:rPr lang="en-US" dirty="0" smtClean="0">
                <a:latin typeface="Courier New" panose="02070309020205020404" pitchFamily="49" charset="0"/>
                <a:cs typeface="Courier New" panose="02070309020205020404" pitchFamily="49" charset="0"/>
              </a:rPr>
              <a:t>, </a:t>
            </a:r>
            <a:r>
              <a:rPr lang="en-US" dirty="0" err="1" smtClean="0">
                <a:latin typeface="Courier New" panose="02070309020205020404" pitchFamily="49" charset="0"/>
                <a:cs typeface="Courier New" panose="02070309020205020404" pitchFamily="49" charset="0"/>
              </a:rPr>
              <a:t>metoda</a:t>
            </a:r>
            <a:r>
              <a:rPr lang="en-US" dirty="0" smtClean="0">
                <a:latin typeface="Courier New" panose="02070309020205020404" pitchFamily="49" charset="0"/>
                <a:cs typeface="Courier New" panose="02070309020205020404" pitchFamily="49" charset="0"/>
              </a:rPr>
              <a:t> login(). A se </a:t>
            </a:r>
            <a:r>
              <a:rPr lang="en-US" dirty="0" err="1" smtClean="0">
                <a:latin typeface="Courier New" panose="02070309020205020404" pitchFamily="49" charset="0"/>
                <a:cs typeface="Courier New" panose="02070309020205020404" pitchFamily="49" charset="0"/>
              </a:rPr>
              <a:t>vedea</a:t>
            </a:r>
            <a:r>
              <a:rPr lang="en-US" dirty="0" smtClean="0">
                <a:latin typeface="Courier New" panose="02070309020205020404" pitchFamily="49" charset="0"/>
                <a:cs typeface="Courier New" panose="02070309020205020404" pitchFamily="49" charset="0"/>
              </a:rPr>
              <a:t> ca, desi are </a:t>
            </a:r>
            <a:r>
              <a:rPr lang="en-US" dirty="0" err="1" smtClean="0">
                <a:latin typeface="Courier New" panose="02070309020205020404" pitchFamily="49" charset="0"/>
                <a:cs typeface="Courier New" panose="02070309020205020404" pitchFamily="49" charset="0"/>
              </a:rPr>
              <a:t>acelasi</a:t>
            </a:r>
            <a:r>
              <a:rPr lang="en-US" dirty="0" smtClean="0">
                <a:latin typeface="Courier New" panose="02070309020205020404" pitchFamily="49" charset="0"/>
                <a:cs typeface="Courier New" panose="02070309020205020404" pitchFamily="49" charset="0"/>
              </a:rPr>
              <a:t> </a:t>
            </a:r>
            <a:r>
              <a:rPr lang="en-US" dirty="0" err="1" smtClean="0">
                <a:latin typeface="Courier New" panose="02070309020205020404" pitchFamily="49" charset="0"/>
                <a:cs typeface="Courier New" panose="02070309020205020404" pitchFamily="49" charset="0"/>
              </a:rPr>
              <a:t>nume</a:t>
            </a:r>
            <a:r>
              <a:rPr lang="en-US" dirty="0" smtClean="0">
                <a:latin typeface="Courier New" panose="02070309020205020404" pitchFamily="49" charset="0"/>
                <a:cs typeface="Courier New" panose="02070309020205020404" pitchFamily="49" charset="0"/>
              </a:rPr>
              <a:t>, </a:t>
            </a:r>
            <a:r>
              <a:rPr lang="en-US" dirty="0" err="1" smtClean="0">
                <a:latin typeface="Courier New" panose="02070309020205020404" pitchFamily="49" charset="0"/>
                <a:cs typeface="Courier New" panose="02070309020205020404" pitchFamily="49" charset="0"/>
              </a:rPr>
              <a:t>ruta</a:t>
            </a:r>
            <a:r>
              <a:rPr lang="en-US" dirty="0" smtClean="0">
                <a:latin typeface="Courier New" panose="02070309020205020404" pitchFamily="49" charset="0"/>
                <a:cs typeface="Courier New" panose="02070309020205020404" pitchFamily="49" charset="0"/>
              </a:rPr>
              <a:t> "login" se </a:t>
            </a:r>
            <a:r>
              <a:rPr lang="en-US" dirty="0" err="1" smtClean="0">
                <a:latin typeface="Courier New" panose="02070309020205020404" pitchFamily="49" charset="0"/>
                <a:cs typeface="Courier New" panose="02070309020205020404" pitchFamily="49" charset="0"/>
              </a:rPr>
              <a:t>va</a:t>
            </a:r>
            <a:r>
              <a:rPr lang="en-US" dirty="0" smtClean="0">
                <a:latin typeface="Courier New" panose="02070309020205020404" pitchFamily="49" charset="0"/>
                <a:cs typeface="Courier New" panose="02070309020205020404" pitchFamily="49" charset="0"/>
              </a:rPr>
              <a:t> </a:t>
            </a:r>
            <a:r>
              <a:rPr lang="en-US" dirty="0" err="1" smtClean="0">
                <a:latin typeface="Courier New" panose="02070309020205020404" pitchFamily="49" charset="0"/>
                <a:cs typeface="Courier New" panose="02070309020205020404" pitchFamily="49" charset="0"/>
              </a:rPr>
              <a:t>referi</a:t>
            </a:r>
            <a:r>
              <a:rPr lang="en-US" dirty="0" smtClean="0">
                <a:latin typeface="Courier New" panose="02070309020205020404" pitchFamily="49" charset="0"/>
                <a:cs typeface="Courier New" panose="02070309020205020404" pitchFamily="49" charset="0"/>
              </a:rPr>
              <a:t> in </a:t>
            </a:r>
            <a:r>
              <a:rPr lang="en-US" dirty="0" err="1" smtClean="0">
                <a:latin typeface="Courier New" panose="02070309020205020404" pitchFamily="49" charset="0"/>
                <a:cs typeface="Courier New" panose="02070309020205020404" pitchFamily="49" charset="0"/>
              </a:rPr>
              <a:t>acest</a:t>
            </a:r>
            <a:r>
              <a:rPr lang="en-US" dirty="0" smtClean="0">
                <a:latin typeface="Courier New" panose="02070309020205020404" pitchFamily="49" charset="0"/>
                <a:cs typeface="Courier New" panose="02070309020205020404" pitchFamily="49" charset="0"/>
              </a:rPr>
              <a:t> </a:t>
            </a:r>
            <a:r>
              <a:rPr lang="en-US" dirty="0" err="1" smtClean="0">
                <a:latin typeface="Courier New" panose="02070309020205020404" pitchFamily="49" charset="0"/>
                <a:cs typeface="Courier New" panose="02070309020205020404" pitchFamily="49" charset="0"/>
              </a:rPr>
              <a:t>caz</a:t>
            </a:r>
            <a:r>
              <a:rPr lang="en-US" dirty="0" smtClean="0">
                <a:latin typeface="Courier New" panose="02070309020205020404" pitchFamily="49" charset="0"/>
                <a:cs typeface="Courier New" panose="02070309020205020404" pitchFamily="49" charset="0"/>
              </a:rPr>
              <a:t> la </a:t>
            </a:r>
            <a:r>
              <a:rPr lang="en-US" dirty="0" err="1" smtClean="0">
                <a:latin typeface="Courier New" panose="02070309020205020404" pitchFamily="49" charset="0"/>
                <a:cs typeface="Courier New" panose="02070309020205020404" pitchFamily="49" charset="0"/>
              </a:rPr>
              <a:t>metoda</a:t>
            </a:r>
            <a:r>
              <a:rPr lang="en-US" dirty="0" smtClean="0">
                <a:latin typeface="Courier New" panose="02070309020205020404" pitchFamily="49" charset="0"/>
                <a:cs typeface="Courier New" panose="02070309020205020404" pitchFamily="49" charset="0"/>
              </a:rPr>
              <a:t> POST.</a:t>
            </a:r>
          </a:p>
        </p:txBody>
      </p:sp>
      <p:sp>
        <p:nvSpPr>
          <p:cNvPr id="4" name="Slide Number Placeholder 3"/>
          <p:cNvSpPr>
            <a:spLocks noGrp="1"/>
          </p:cNvSpPr>
          <p:nvPr>
            <p:ph type="sldNum" sz="quarter" idx="10"/>
          </p:nvPr>
        </p:nvSpPr>
        <p:spPr/>
        <p:txBody>
          <a:bodyPr/>
          <a:lstStyle/>
          <a:p>
            <a:fld id="{7157F3A3-C22B-44B3-B81A-97BDCCFD96CC}" type="slidenum">
              <a:rPr lang="en-US" smtClean="0"/>
              <a:t>53</a:t>
            </a:fld>
            <a:endParaRPr lang="en-US"/>
          </a:p>
        </p:txBody>
      </p:sp>
    </p:spTree>
    <p:extLst>
      <p:ext uri="{BB962C8B-B14F-4D97-AF65-F5344CB8AC3E}">
        <p14:creationId xmlns:p14="http://schemas.microsoft.com/office/powerpoint/2010/main" val="391582334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a:t>
            </a:r>
            <a:r>
              <a:rPr lang="en-US" dirty="0" err="1" smtClean="0"/>
              <a:t>routes.php</a:t>
            </a:r>
            <a:endParaRPr lang="en-US" dirty="0"/>
          </a:p>
        </p:txBody>
      </p:sp>
      <p:sp>
        <p:nvSpPr>
          <p:cNvPr id="4" name="Slide Number Placeholder 3"/>
          <p:cNvSpPr>
            <a:spLocks noGrp="1"/>
          </p:cNvSpPr>
          <p:nvPr>
            <p:ph type="sldNum" sz="quarter" idx="10"/>
          </p:nvPr>
        </p:nvSpPr>
        <p:spPr/>
        <p:txBody>
          <a:bodyPr/>
          <a:lstStyle/>
          <a:p>
            <a:fld id="{7157F3A3-C22B-44B3-B81A-97BDCCFD96CC}" type="slidenum">
              <a:rPr lang="en-US" smtClean="0"/>
              <a:t>54</a:t>
            </a:fld>
            <a:endParaRPr lang="en-US"/>
          </a:p>
        </p:txBody>
      </p:sp>
    </p:spTree>
    <p:extLst>
      <p:ext uri="{BB962C8B-B14F-4D97-AF65-F5344CB8AC3E}">
        <p14:creationId xmlns:p14="http://schemas.microsoft.com/office/powerpoint/2010/main" val="20574387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This command will create Task model in App directory as shown below. </a:t>
            </a:r>
            <a:r>
              <a:rPr lang="en-US" sz="1200" b="0" i="0" kern="1200" dirty="0" err="1" smtClean="0">
                <a:solidFill>
                  <a:schemeClr val="tx1"/>
                </a:solidFill>
                <a:effectLst/>
                <a:latin typeface="+mn-lt"/>
                <a:ea typeface="+mn-ea"/>
                <a:cs typeface="+mn-cs"/>
              </a:rPr>
              <a:t>Todo</a:t>
            </a:r>
            <a:r>
              <a:rPr lang="en-US" sz="1200" b="0" i="0" kern="1200" dirty="0" smtClean="0">
                <a:solidFill>
                  <a:schemeClr val="tx1"/>
                </a:solidFill>
                <a:effectLst/>
                <a:latin typeface="+mn-lt"/>
                <a:ea typeface="+mn-ea"/>
                <a:cs typeface="+mn-cs"/>
              </a:rPr>
              <a:t> &gt; app &gt; </a:t>
            </a:r>
            <a:r>
              <a:rPr lang="en-US" sz="1200" b="0" i="0" kern="1200" dirty="0" err="1" smtClean="0">
                <a:solidFill>
                  <a:schemeClr val="tx1"/>
                </a:solidFill>
                <a:effectLst/>
                <a:latin typeface="+mn-lt"/>
                <a:ea typeface="+mn-ea"/>
                <a:cs typeface="+mn-cs"/>
              </a:rPr>
              <a:t>Task.php</a:t>
            </a:r>
            <a:endParaRPr lang="en-US" dirty="0"/>
          </a:p>
        </p:txBody>
      </p:sp>
      <p:sp>
        <p:nvSpPr>
          <p:cNvPr id="4" name="Slide Number Placeholder 3"/>
          <p:cNvSpPr>
            <a:spLocks noGrp="1"/>
          </p:cNvSpPr>
          <p:nvPr>
            <p:ph type="sldNum" sz="quarter" idx="10"/>
          </p:nvPr>
        </p:nvSpPr>
        <p:spPr/>
        <p:txBody>
          <a:bodyPr/>
          <a:lstStyle/>
          <a:p>
            <a:fld id="{7157F3A3-C22B-44B3-B81A-97BDCCFD96CC}" type="slidenum">
              <a:rPr lang="en-US" smtClean="0"/>
              <a:t>18</a:t>
            </a:fld>
            <a:endParaRPr lang="en-US"/>
          </a:p>
        </p:txBody>
      </p:sp>
    </p:spTree>
    <p:extLst>
      <p:ext uri="{BB962C8B-B14F-4D97-AF65-F5344CB8AC3E}">
        <p14:creationId xmlns:p14="http://schemas.microsoft.com/office/powerpoint/2010/main" val="26083856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For our example: single user can have many tasks thus one-to-many relationship exists between User table and Task Table.</a:t>
            </a:r>
            <a:endParaRPr lang="en-US" dirty="0"/>
          </a:p>
        </p:txBody>
      </p:sp>
      <p:sp>
        <p:nvSpPr>
          <p:cNvPr id="4" name="Slide Number Placeholder 3"/>
          <p:cNvSpPr>
            <a:spLocks noGrp="1"/>
          </p:cNvSpPr>
          <p:nvPr>
            <p:ph type="sldNum" sz="quarter" idx="10"/>
          </p:nvPr>
        </p:nvSpPr>
        <p:spPr/>
        <p:txBody>
          <a:bodyPr/>
          <a:lstStyle/>
          <a:p>
            <a:fld id="{7157F3A3-C22B-44B3-B81A-97BDCCFD96CC}" type="slidenum">
              <a:rPr lang="en-US" smtClean="0"/>
              <a:t>19</a:t>
            </a:fld>
            <a:endParaRPr lang="en-US"/>
          </a:p>
        </p:txBody>
      </p:sp>
    </p:spTree>
    <p:extLst>
      <p:ext uri="{BB962C8B-B14F-4D97-AF65-F5344CB8AC3E}">
        <p14:creationId xmlns:p14="http://schemas.microsoft.com/office/powerpoint/2010/main" val="15891929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For our example: single user can have many tasks thus one-to-many relationship exists between User table and Task Table.</a:t>
            </a:r>
            <a:endParaRPr lang="en-US" dirty="0"/>
          </a:p>
        </p:txBody>
      </p:sp>
      <p:sp>
        <p:nvSpPr>
          <p:cNvPr id="4" name="Slide Number Placeholder 3"/>
          <p:cNvSpPr>
            <a:spLocks noGrp="1"/>
          </p:cNvSpPr>
          <p:nvPr>
            <p:ph type="sldNum" sz="quarter" idx="10"/>
          </p:nvPr>
        </p:nvSpPr>
        <p:spPr/>
        <p:txBody>
          <a:bodyPr/>
          <a:lstStyle/>
          <a:p>
            <a:fld id="{7157F3A3-C22B-44B3-B81A-97BDCCFD96CC}" type="slidenum">
              <a:rPr lang="en-US" smtClean="0"/>
              <a:t>20</a:t>
            </a:fld>
            <a:endParaRPr lang="en-US"/>
          </a:p>
        </p:txBody>
      </p:sp>
    </p:spTree>
    <p:extLst>
      <p:ext uri="{BB962C8B-B14F-4D97-AF65-F5344CB8AC3E}">
        <p14:creationId xmlns:p14="http://schemas.microsoft.com/office/powerpoint/2010/main" val="31656812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0" i="0" kern="1200" dirty="0" smtClean="0">
                <a:solidFill>
                  <a:schemeClr val="tx1"/>
                </a:solidFill>
                <a:effectLst/>
                <a:latin typeface="+mn-lt"/>
                <a:ea typeface="+mn-ea"/>
                <a:cs typeface="+mn-cs"/>
              </a:rPr>
              <a:t>Go to </a:t>
            </a:r>
            <a:r>
              <a:rPr lang="en-US" sz="1200" b="1" i="1" kern="1200" dirty="0" smtClean="0">
                <a:solidFill>
                  <a:schemeClr val="tx1"/>
                </a:solidFill>
                <a:effectLst/>
                <a:latin typeface="+mn-lt"/>
                <a:ea typeface="+mn-ea"/>
                <a:cs typeface="+mn-cs"/>
              </a:rPr>
              <a:t>app/Http/Controllers/</a:t>
            </a:r>
            <a:r>
              <a:rPr lang="en-US" sz="1200" b="1" i="1" kern="1200" dirty="0" err="1" smtClean="0">
                <a:solidFill>
                  <a:schemeClr val="tx1"/>
                </a:solidFill>
                <a:effectLst/>
                <a:latin typeface="+mn-lt"/>
                <a:ea typeface="+mn-ea"/>
                <a:cs typeface="+mn-cs"/>
              </a:rPr>
              <a:t>Auth</a:t>
            </a:r>
            <a:r>
              <a:rPr lang="en-US" sz="1200" b="0" i="0" kern="1200" dirty="0" smtClean="0">
                <a:solidFill>
                  <a:schemeClr val="tx1"/>
                </a:solidFill>
                <a:effectLst/>
                <a:latin typeface="+mn-lt"/>
                <a:ea typeface="+mn-ea"/>
                <a:cs typeface="+mn-cs"/>
              </a:rPr>
              <a:t> and open </a:t>
            </a:r>
            <a:r>
              <a:rPr lang="en-US" sz="1200" b="1" i="1" kern="1200" dirty="0" err="1" smtClean="0">
                <a:solidFill>
                  <a:schemeClr val="tx1"/>
                </a:solidFill>
                <a:effectLst/>
                <a:latin typeface="+mn-lt"/>
                <a:ea typeface="+mn-ea"/>
                <a:cs typeface="+mn-cs"/>
              </a:rPr>
              <a:t>LoginController.php</a:t>
            </a:r>
            <a:r>
              <a:rPr lang="en-US" sz="1200" b="1" i="1" kern="120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rPr>
              <a:t>and </a:t>
            </a:r>
            <a:r>
              <a:rPr lang="en-US" sz="1200" b="1" i="1" kern="1200" dirty="0" err="1" smtClean="0">
                <a:solidFill>
                  <a:schemeClr val="tx1"/>
                </a:solidFill>
                <a:effectLst/>
                <a:latin typeface="+mn-lt"/>
                <a:ea typeface="+mn-ea"/>
                <a:cs typeface="+mn-cs"/>
              </a:rPr>
              <a:t>RegisterController.php</a:t>
            </a:r>
            <a:r>
              <a:rPr lang="en-US" sz="1200" b="1" i="1" kern="120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rPr>
              <a:t>and make changes as stated below to both files.</a:t>
            </a:r>
          </a:p>
          <a:p>
            <a:endParaRPr lang="en-US" dirty="0"/>
          </a:p>
        </p:txBody>
      </p:sp>
      <p:sp>
        <p:nvSpPr>
          <p:cNvPr id="4" name="Slide Number Placeholder 3"/>
          <p:cNvSpPr>
            <a:spLocks noGrp="1"/>
          </p:cNvSpPr>
          <p:nvPr>
            <p:ph type="sldNum" sz="quarter" idx="10"/>
          </p:nvPr>
        </p:nvSpPr>
        <p:spPr/>
        <p:txBody>
          <a:bodyPr/>
          <a:lstStyle/>
          <a:p>
            <a:fld id="{7157F3A3-C22B-44B3-B81A-97BDCCFD96CC}" type="slidenum">
              <a:rPr lang="en-US" smtClean="0"/>
              <a:t>23</a:t>
            </a:fld>
            <a:endParaRPr lang="en-US"/>
          </a:p>
        </p:txBody>
      </p:sp>
    </p:spTree>
    <p:extLst>
      <p:ext uri="{BB962C8B-B14F-4D97-AF65-F5344CB8AC3E}">
        <p14:creationId xmlns:p14="http://schemas.microsoft.com/office/powerpoint/2010/main" val="27483332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err="1" smtClean="0">
                <a:solidFill>
                  <a:schemeClr val="tx1"/>
                </a:solidFill>
                <a:effectLst/>
                <a:latin typeface="+mn-lt"/>
                <a:ea typeface="+mn-ea"/>
                <a:cs typeface="+mn-cs"/>
              </a:rPr>
              <a:t>Laravel</a:t>
            </a:r>
            <a:r>
              <a:rPr lang="en-US" sz="1200" b="0" i="0" kern="1200" dirty="0" smtClean="0">
                <a:solidFill>
                  <a:schemeClr val="tx1"/>
                </a:solidFill>
                <a:effectLst/>
                <a:latin typeface="+mn-lt"/>
                <a:ea typeface="+mn-ea"/>
                <a:cs typeface="+mn-cs"/>
              </a:rPr>
              <a:t> comes with decent layout which contains </a:t>
            </a:r>
            <a:r>
              <a:rPr lang="en-US" sz="1200" b="0" i="0" kern="1200" dirty="0" err="1" smtClean="0">
                <a:solidFill>
                  <a:schemeClr val="tx1"/>
                </a:solidFill>
                <a:effectLst/>
                <a:latin typeface="+mn-lt"/>
                <a:ea typeface="+mn-ea"/>
                <a:cs typeface="+mn-cs"/>
              </a:rPr>
              <a:t>navbar</a:t>
            </a:r>
            <a:r>
              <a:rPr lang="en-US" sz="1200" b="0" i="0" kern="1200" dirty="0" smtClean="0">
                <a:solidFill>
                  <a:schemeClr val="tx1"/>
                </a:solidFill>
                <a:effectLst/>
                <a:latin typeface="+mn-lt"/>
                <a:ea typeface="+mn-ea"/>
                <a:cs typeface="+mn-cs"/>
              </a:rPr>
              <a:t> called </a:t>
            </a:r>
            <a:r>
              <a:rPr lang="en-US" sz="1200" b="1" i="1" kern="1200" dirty="0" err="1" smtClean="0">
                <a:solidFill>
                  <a:schemeClr val="tx1"/>
                </a:solidFill>
                <a:effectLst/>
                <a:latin typeface="+mn-lt"/>
                <a:ea typeface="+mn-ea"/>
                <a:cs typeface="+mn-cs"/>
              </a:rPr>
              <a:t>app.blade.php</a:t>
            </a:r>
            <a:r>
              <a:rPr lang="en-US" sz="1200" b="0" i="0" kern="1200" dirty="0" smtClean="0">
                <a:solidFill>
                  <a:schemeClr val="tx1"/>
                </a:solidFill>
                <a:effectLst/>
                <a:latin typeface="+mn-lt"/>
                <a:ea typeface="+mn-ea"/>
                <a:cs typeface="+mn-cs"/>
              </a:rPr>
              <a:t> located in </a:t>
            </a:r>
            <a:r>
              <a:rPr lang="en-US" sz="1200" b="1" i="1" kern="1200" dirty="0" smtClean="0">
                <a:solidFill>
                  <a:schemeClr val="tx1"/>
                </a:solidFill>
                <a:effectLst/>
                <a:latin typeface="+mn-lt"/>
                <a:ea typeface="+mn-ea"/>
                <a:cs typeface="+mn-cs"/>
              </a:rPr>
              <a:t>Views/layouts</a:t>
            </a:r>
            <a:r>
              <a:rPr lang="en-US" sz="1200" b="0" i="0" kern="1200" dirty="0" smtClean="0">
                <a:solidFill>
                  <a:schemeClr val="tx1"/>
                </a:solidFill>
                <a:effectLst/>
                <a:latin typeface="+mn-lt"/>
                <a:ea typeface="+mn-ea"/>
                <a:cs typeface="+mn-cs"/>
              </a:rPr>
              <a:t> directory.</a:t>
            </a:r>
          </a:p>
          <a:p>
            <a:endParaRPr lang="en-US" dirty="0"/>
          </a:p>
        </p:txBody>
      </p:sp>
      <p:sp>
        <p:nvSpPr>
          <p:cNvPr id="4" name="Slide Number Placeholder 3"/>
          <p:cNvSpPr>
            <a:spLocks noGrp="1"/>
          </p:cNvSpPr>
          <p:nvPr>
            <p:ph type="sldNum" sz="quarter" idx="10"/>
          </p:nvPr>
        </p:nvSpPr>
        <p:spPr/>
        <p:txBody>
          <a:bodyPr/>
          <a:lstStyle/>
          <a:p>
            <a:fld id="{7157F3A3-C22B-44B3-B81A-97BDCCFD96CC}" type="slidenum">
              <a:rPr lang="en-US" smtClean="0"/>
              <a:t>25</a:t>
            </a:fld>
            <a:endParaRPr lang="en-US"/>
          </a:p>
        </p:txBody>
      </p:sp>
    </p:spTree>
    <p:extLst>
      <p:ext uri="{BB962C8B-B14F-4D97-AF65-F5344CB8AC3E}">
        <p14:creationId xmlns:p14="http://schemas.microsoft.com/office/powerpoint/2010/main" val="19007298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Now, in </a:t>
            </a:r>
            <a:r>
              <a:rPr lang="en-US" sz="1200" b="1" i="1" kern="1200" dirty="0" smtClean="0">
                <a:solidFill>
                  <a:schemeClr val="tx1"/>
                </a:solidFill>
                <a:effectLst/>
                <a:latin typeface="+mn-lt"/>
                <a:ea typeface="+mn-ea"/>
                <a:cs typeface="+mn-cs"/>
              </a:rPr>
              <a:t>/resources/views</a:t>
            </a:r>
            <a:r>
              <a:rPr lang="en-US" sz="1200" b="0" i="0" kern="1200" dirty="0" smtClean="0">
                <a:solidFill>
                  <a:schemeClr val="tx1"/>
                </a:solidFill>
                <a:effectLst/>
                <a:latin typeface="+mn-lt"/>
                <a:ea typeface="+mn-ea"/>
                <a:cs typeface="+mn-cs"/>
              </a:rPr>
              <a:t> folder, create </a:t>
            </a:r>
            <a:r>
              <a:rPr lang="en-US" sz="1200" b="0" i="0" kern="1200" dirty="0" err="1" smtClean="0">
                <a:solidFill>
                  <a:schemeClr val="tx1"/>
                </a:solidFill>
                <a:effectLst/>
                <a:latin typeface="+mn-lt"/>
                <a:ea typeface="+mn-ea"/>
                <a:cs typeface="+mn-cs"/>
              </a:rPr>
              <a:t>add.blade.php</a:t>
            </a:r>
            <a:r>
              <a:rPr lang="en-US" sz="1200" b="0" i="0" kern="1200" dirty="0" smtClean="0">
                <a:solidFill>
                  <a:schemeClr val="tx1"/>
                </a:solidFill>
                <a:effectLst/>
                <a:latin typeface="+mn-lt"/>
                <a:ea typeface="+mn-ea"/>
                <a:cs typeface="+mn-cs"/>
              </a:rPr>
              <a:t> and </a:t>
            </a:r>
            <a:r>
              <a:rPr lang="en-US" sz="1200" b="0" i="0" kern="1200" dirty="0" err="1" smtClean="0">
                <a:solidFill>
                  <a:schemeClr val="tx1"/>
                </a:solidFill>
                <a:effectLst/>
                <a:latin typeface="+mn-lt"/>
                <a:ea typeface="+mn-ea"/>
                <a:cs typeface="+mn-cs"/>
              </a:rPr>
              <a:t>edit.blade.php</a:t>
            </a:r>
            <a:r>
              <a:rPr lang="en-US" sz="1200" b="0" i="0" kern="1200" dirty="0" smtClean="0">
                <a:solidFill>
                  <a:schemeClr val="tx1"/>
                </a:solidFill>
                <a:effectLst/>
                <a:latin typeface="+mn-lt"/>
                <a:ea typeface="+mn-ea"/>
                <a:cs typeface="+mn-cs"/>
              </a:rPr>
              <a:t> files with the markup given below.</a:t>
            </a:r>
          </a:p>
          <a:p>
            <a:endParaRPr lang="en-US" sz="1200" b="0" i="0" kern="1200" dirty="0" smtClean="0">
              <a:solidFill>
                <a:schemeClr val="tx1"/>
              </a:solidFill>
              <a:effectLst/>
              <a:latin typeface="+mn-lt"/>
              <a:ea typeface="+mn-ea"/>
              <a:cs typeface="+mn-cs"/>
            </a:endParaRPr>
          </a:p>
          <a:p>
            <a:r>
              <a:rPr lang="en-US" sz="1200" b="0" i="0" kern="1200" dirty="0" smtClean="0">
                <a:solidFill>
                  <a:schemeClr val="tx1"/>
                </a:solidFill>
                <a:effectLst/>
                <a:latin typeface="+mn-lt"/>
                <a:ea typeface="+mn-ea"/>
                <a:cs typeface="+mn-cs"/>
              </a:rPr>
              <a:t>In </a:t>
            </a:r>
            <a:r>
              <a:rPr lang="en-US" sz="1200" b="0" i="0" kern="1200" dirty="0" err="1" smtClean="0">
                <a:solidFill>
                  <a:schemeClr val="tx1"/>
                </a:solidFill>
                <a:effectLst/>
                <a:latin typeface="+mn-lt"/>
                <a:ea typeface="+mn-ea"/>
                <a:cs typeface="+mn-cs"/>
              </a:rPr>
              <a:t>welcome.blade.php</a:t>
            </a:r>
            <a:r>
              <a:rPr lang="en-US" sz="1200" b="0" i="0" kern="1200" dirty="0" smtClean="0">
                <a:solidFill>
                  <a:schemeClr val="tx1"/>
                </a:solidFill>
                <a:effectLst/>
                <a:latin typeface="+mn-lt"/>
                <a:ea typeface="+mn-ea"/>
                <a:cs typeface="+mn-cs"/>
              </a:rPr>
              <a:t>, replace all code with the above. We will edit the views later after defining our controller functions using Route-Model Binding concept.</a:t>
            </a:r>
            <a:endParaRPr lang="en-US" dirty="0"/>
          </a:p>
        </p:txBody>
      </p:sp>
      <p:sp>
        <p:nvSpPr>
          <p:cNvPr id="4" name="Slide Number Placeholder 3"/>
          <p:cNvSpPr>
            <a:spLocks noGrp="1"/>
          </p:cNvSpPr>
          <p:nvPr>
            <p:ph type="sldNum" sz="quarter" idx="10"/>
          </p:nvPr>
        </p:nvSpPr>
        <p:spPr/>
        <p:txBody>
          <a:bodyPr/>
          <a:lstStyle/>
          <a:p>
            <a:fld id="{7157F3A3-C22B-44B3-B81A-97BDCCFD96CC}" type="slidenum">
              <a:rPr lang="en-US" smtClean="0"/>
              <a:t>26</a:t>
            </a:fld>
            <a:endParaRPr lang="en-US"/>
          </a:p>
        </p:txBody>
      </p:sp>
    </p:spTree>
    <p:extLst>
      <p:ext uri="{BB962C8B-B14F-4D97-AF65-F5344CB8AC3E}">
        <p14:creationId xmlns:p14="http://schemas.microsoft.com/office/powerpoint/2010/main" val="41166270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base"/>
            <a:r>
              <a:rPr lang="en-US" sz="1200" b="0" i="0" kern="1200" dirty="0" smtClean="0">
                <a:solidFill>
                  <a:schemeClr val="tx1"/>
                </a:solidFill>
                <a:effectLst/>
                <a:latin typeface="+mn-lt"/>
                <a:ea typeface="+mn-ea"/>
                <a:cs typeface="+mn-cs"/>
              </a:rPr>
              <a:t>Blade template engine allows us to use </a:t>
            </a:r>
            <a:r>
              <a:rPr lang="en-US" sz="1200" b="0" i="0" kern="1200" dirty="0" err="1" smtClean="0">
                <a:solidFill>
                  <a:schemeClr val="tx1"/>
                </a:solidFill>
                <a:effectLst/>
                <a:latin typeface="+mn-lt"/>
                <a:ea typeface="+mn-ea"/>
                <a:cs typeface="+mn-cs"/>
              </a:rPr>
              <a:t>php</a:t>
            </a:r>
            <a:r>
              <a:rPr lang="en-US" sz="1200" b="0" i="0" kern="1200" dirty="0" smtClean="0">
                <a:solidFill>
                  <a:schemeClr val="tx1"/>
                </a:solidFill>
                <a:effectLst/>
                <a:latin typeface="+mn-lt"/>
                <a:ea typeface="+mn-ea"/>
                <a:cs typeface="+mn-cs"/>
              </a:rPr>
              <a:t> inside HTML without enclosing it inside </a:t>
            </a:r>
            <a:r>
              <a:rPr lang="en-US" sz="1200" b="1" i="1" kern="1200" dirty="0" smtClean="0">
                <a:solidFill>
                  <a:schemeClr val="tx1"/>
                </a:solidFill>
                <a:effectLst/>
                <a:latin typeface="+mn-lt"/>
                <a:ea typeface="+mn-ea"/>
                <a:cs typeface="+mn-cs"/>
              </a:rPr>
              <a:t>“&lt;?</a:t>
            </a:r>
            <a:r>
              <a:rPr lang="en-US" sz="1200" b="1" i="1" kern="1200" dirty="0" err="1" smtClean="0">
                <a:solidFill>
                  <a:schemeClr val="tx1"/>
                </a:solidFill>
                <a:effectLst/>
                <a:latin typeface="+mn-lt"/>
                <a:ea typeface="+mn-ea"/>
                <a:cs typeface="+mn-cs"/>
              </a:rPr>
              <a:t>php</a:t>
            </a:r>
            <a:r>
              <a:rPr lang="en-US" sz="1200" b="1" i="1" kern="1200" dirty="0" smtClean="0">
                <a:solidFill>
                  <a:schemeClr val="tx1"/>
                </a:solidFill>
                <a:effectLst/>
                <a:latin typeface="+mn-lt"/>
                <a:ea typeface="+mn-ea"/>
                <a:cs typeface="+mn-cs"/>
              </a:rPr>
              <a:t>  ?&gt;”.</a:t>
            </a:r>
            <a:endParaRPr lang="en-US" sz="1200" b="0" i="0" kern="1200" dirty="0" smtClean="0">
              <a:solidFill>
                <a:schemeClr val="tx1"/>
              </a:solidFill>
              <a:effectLst/>
              <a:latin typeface="+mn-lt"/>
              <a:ea typeface="+mn-ea"/>
              <a:cs typeface="+mn-cs"/>
            </a:endParaRPr>
          </a:p>
          <a:p>
            <a:pPr fontAlgn="base"/>
            <a:r>
              <a:rPr lang="en-US" sz="1200" b="0" i="0" kern="1200" dirty="0" smtClean="0">
                <a:solidFill>
                  <a:schemeClr val="tx1"/>
                </a:solidFill>
                <a:effectLst/>
                <a:latin typeface="+mn-lt"/>
                <a:ea typeface="+mn-ea"/>
                <a:cs typeface="+mn-cs"/>
              </a:rPr>
              <a:t>For if else logic, you can use :</a:t>
            </a:r>
          </a:p>
          <a:p>
            <a:r>
              <a:rPr lang="en-US" dirty="0" smtClean="0"/>
              <a:t>@if() //your html statements </a:t>
            </a:r>
          </a:p>
          <a:p>
            <a:r>
              <a:rPr lang="en-US" dirty="0" smtClean="0"/>
              <a:t>@else //your html statements </a:t>
            </a:r>
          </a:p>
          <a:p>
            <a:r>
              <a:rPr lang="en-US" dirty="0" smtClean="0"/>
              <a:t>@</a:t>
            </a:r>
            <a:r>
              <a:rPr lang="en-US" dirty="0" err="1" smtClean="0"/>
              <a:t>endif</a:t>
            </a:r>
            <a:endParaRPr lang="en-US" dirty="0" smtClean="0"/>
          </a:p>
          <a:p>
            <a:endParaRPr lang="en-US" dirty="0" smtClean="0"/>
          </a:p>
          <a:p>
            <a:r>
              <a:rPr lang="en-US" sz="1200" b="1" i="1" kern="1200" dirty="0" err="1" smtClean="0">
                <a:solidFill>
                  <a:schemeClr val="tx1"/>
                </a:solidFill>
                <a:effectLst/>
                <a:latin typeface="+mn-lt"/>
                <a:ea typeface="+mn-ea"/>
                <a:cs typeface="+mn-cs"/>
              </a:rPr>
              <a:t>Auth</a:t>
            </a:r>
            <a:r>
              <a:rPr lang="en-US" sz="1200" b="1" i="1" kern="1200" dirty="0" smtClean="0">
                <a:solidFill>
                  <a:schemeClr val="tx1"/>
                </a:solidFill>
                <a:effectLst/>
                <a:latin typeface="+mn-lt"/>
                <a:ea typeface="+mn-ea"/>
                <a:cs typeface="+mn-cs"/>
              </a:rPr>
              <a:t>::check()</a:t>
            </a:r>
            <a:r>
              <a:rPr lang="en-US" sz="1200" b="0" i="0" kern="1200" dirty="0" smtClean="0">
                <a:solidFill>
                  <a:schemeClr val="tx1"/>
                </a:solidFill>
                <a:effectLst/>
                <a:latin typeface="+mn-lt"/>
                <a:ea typeface="+mn-ea"/>
                <a:cs typeface="+mn-cs"/>
              </a:rPr>
              <a:t> is the </a:t>
            </a:r>
            <a:r>
              <a:rPr lang="en-US" sz="1200" b="0" i="0" kern="1200" dirty="0" err="1" smtClean="0">
                <a:solidFill>
                  <a:schemeClr val="tx1"/>
                </a:solidFill>
                <a:effectLst/>
                <a:latin typeface="+mn-lt"/>
                <a:ea typeface="+mn-ea"/>
                <a:cs typeface="+mn-cs"/>
              </a:rPr>
              <a:t>Laravel</a:t>
            </a:r>
            <a:r>
              <a:rPr lang="en-US" sz="1200" b="0" i="0" kern="1200" dirty="0" smtClean="0">
                <a:solidFill>
                  <a:schemeClr val="tx1"/>
                </a:solidFill>
                <a:effectLst/>
                <a:latin typeface="+mn-lt"/>
                <a:ea typeface="+mn-ea"/>
                <a:cs typeface="+mn-cs"/>
              </a:rPr>
              <a:t> function to check whether user is logged in or not. It gives true or false as return.</a:t>
            </a:r>
            <a:endParaRPr lang="en-US" dirty="0"/>
          </a:p>
        </p:txBody>
      </p:sp>
      <p:sp>
        <p:nvSpPr>
          <p:cNvPr id="4" name="Slide Number Placeholder 3"/>
          <p:cNvSpPr>
            <a:spLocks noGrp="1"/>
          </p:cNvSpPr>
          <p:nvPr>
            <p:ph type="sldNum" sz="quarter" idx="10"/>
          </p:nvPr>
        </p:nvSpPr>
        <p:spPr/>
        <p:txBody>
          <a:bodyPr/>
          <a:lstStyle/>
          <a:p>
            <a:fld id="{7157F3A3-C22B-44B3-B81A-97BDCCFD96CC}" type="slidenum">
              <a:rPr lang="en-US" smtClean="0"/>
              <a:t>29</a:t>
            </a:fld>
            <a:endParaRPr lang="en-US"/>
          </a:p>
        </p:txBody>
      </p:sp>
    </p:spTree>
    <p:extLst>
      <p:ext uri="{BB962C8B-B14F-4D97-AF65-F5344CB8AC3E}">
        <p14:creationId xmlns:p14="http://schemas.microsoft.com/office/powerpoint/2010/main" val="26142693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C88DB76-CDDA-481E-A812-B6AB4F7A9D13}" type="datetimeFigureOut">
              <a:rPr lang="en-US" smtClean="0"/>
              <a:t>11/3/2017</a:t>
            </a:fld>
            <a:endParaRPr lang="en-US"/>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1B99FA48-EE02-4EF2-9DC2-C5B8DB144C83}" type="slidenum">
              <a:rPr lang="en-US" smtClean="0"/>
              <a:t>‹#›</a:t>
            </a:fld>
            <a:endParaRPr lang="en-US"/>
          </a:p>
        </p:txBody>
      </p:sp>
    </p:spTree>
    <p:extLst>
      <p:ext uri="{BB962C8B-B14F-4D97-AF65-F5344CB8AC3E}">
        <p14:creationId xmlns:p14="http://schemas.microsoft.com/office/powerpoint/2010/main" val="37038259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C88DB76-CDDA-481E-A812-B6AB4F7A9D13}" type="datetimeFigureOut">
              <a:rPr lang="en-US" smtClean="0"/>
              <a:t>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99FA48-EE02-4EF2-9DC2-C5B8DB144C83}" type="slidenum">
              <a:rPr lang="en-US" smtClean="0"/>
              <a:t>‹#›</a:t>
            </a:fld>
            <a:endParaRPr lang="en-US"/>
          </a:p>
        </p:txBody>
      </p:sp>
    </p:spTree>
    <p:extLst>
      <p:ext uri="{BB962C8B-B14F-4D97-AF65-F5344CB8AC3E}">
        <p14:creationId xmlns:p14="http://schemas.microsoft.com/office/powerpoint/2010/main" val="17702939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C88DB76-CDDA-481E-A812-B6AB4F7A9D13}" type="datetimeFigureOut">
              <a:rPr lang="en-US" smtClean="0"/>
              <a:t>11/3/2017</a:t>
            </a:fld>
            <a:endParaRPr lang="en-US"/>
          </a:p>
        </p:txBody>
      </p:sp>
      <p:sp>
        <p:nvSpPr>
          <p:cNvPr id="5" name="Footer Placeholder 4"/>
          <p:cNvSpPr>
            <a:spLocks noGrp="1"/>
          </p:cNvSpPr>
          <p:nvPr>
            <p:ph type="ftr" sz="quarter" idx="11"/>
          </p:nvPr>
        </p:nvSpPr>
        <p:spPr>
          <a:xfrm>
            <a:off x="774923" y="5951811"/>
            <a:ext cx="7896279" cy="365125"/>
          </a:xfrm>
        </p:spPr>
        <p:txBody>
          <a:bodyPr/>
          <a:lstStyle/>
          <a:p>
            <a:endParaRPr lang="en-US"/>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1B99FA48-EE02-4EF2-9DC2-C5B8DB144C83}" type="slidenum">
              <a:rPr lang="en-US" smtClean="0"/>
              <a:t>‹#›</a:t>
            </a:fld>
            <a:endParaRPr lang="en-US"/>
          </a:p>
        </p:txBody>
      </p:sp>
    </p:spTree>
    <p:extLst>
      <p:ext uri="{BB962C8B-B14F-4D97-AF65-F5344CB8AC3E}">
        <p14:creationId xmlns:p14="http://schemas.microsoft.com/office/powerpoint/2010/main" val="34379516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C88DB76-CDDA-481E-A812-B6AB4F7A9D13}" type="datetimeFigureOut">
              <a:rPr lang="en-US" smtClean="0"/>
              <a:t>11/3/2017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558300" y="5956137"/>
            <a:ext cx="1052508" cy="365125"/>
          </a:xfrm>
        </p:spPr>
        <p:txBody>
          <a:bodyPr/>
          <a:lstStyle/>
          <a:p>
            <a:fld id="{1B99FA48-EE02-4EF2-9DC2-C5B8DB144C83}" type="slidenum">
              <a:rPr lang="en-US" smtClean="0"/>
              <a:t>‹#›</a:t>
            </a:fld>
            <a:endParaRPr lang="en-US"/>
          </a:p>
        </p:txBody>
      </p:sp>
    </p:spTree>
    <p:extLst>
      <p:ext uri="{BB962C8B-B14F-4D97-AF65-F5344CB8AC3E}">
        <p14:creationId xmlns:p14="http://schemas.microsoft.com/office/powerpoint/2010/main" val="19769926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C88DB76-CDDA-481E-A812-B6AB4F7A9D13}" type="datetimeFigureOut">
              <a:rPr lang="en-US" smtClean="0"/>
              <a:t>11/3/2017</a:t>
            </a:fld>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1B99FA48-EE02-4EF2-9DC2-C5B8DB144C83}" type="slidenum">
              <a:rPr lang="en-US" smtClean="0"/>
              <a:t>‹#›</a:t>
            </a:fld>
            <a:endParaRPr lang="en-US"/>
          </a:p>
        </p:txBody>
      </p:sp>
    </p:spTree>
    <p:extLst>
      <p:ext uri="{BB962C8B-B14F-4D97-AF65-F5344CB8AC3E}">
        <p14:creationId xmlns:p14="http://schemas.microsoft.com/office/powerpoint/2010/main" val="9074722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C88DB76-CDDA-481E-A812-B6AB4F7A9D13}" type="datetimeFigureOut">
              <a:rPr lang="en-US" smtClean="0"/>
              <a:t>11/3/2017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99FA48-EE02-4EF2-9DC2-C5B8DB144C83}" type="slidenum">
              <a:rPr lang="en-US" smtClean="0"/>
              <a:t>‹#›</a:t>
            </a:fld>
            <a:endParaRPr lang="en-US"/>
          </a:p>
        </p:txBody>
      </p:sp>
    </p:spTree>
    <p:extLst>
      <p:ext uri="{BB962C8B-B14F-4D97-AF65-F5344CB8AC3E}">
        <p14:creationId xmlns:p14="http://schemas.microsoft.com/office/powerpoint/2010/main" val="27309697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C88DB76-CDDA-481E-A812-B6AB4F7A9D13}" type="datetimeFigureOut">
              <a:rPr lang="en-US" smtClean="0"/>
              <a:t>11/3/2017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B99FA48-EE02-4EF2-9DC2-C5B8DB144C83}" type="slidenum">
              <a:rPr lang="en-US" smtClean="0"/>
              <a:t>‹#›</a:t>
            </a:fld>
            <a:endParaRPr lang="en-US"/>
          </a:p>
        </p:txBody>
      </p:sp>
    </p:spTree>
    <p:extLst>
      <p:ext uri="{BB962C8B-B14F-4D97-AF65-F5344CB8AC3E}">
        <p14:creationId xmlns:p14="http://schemas.microsoft.com/office/powerpoint/2010/main" val="25405424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C88DB76-CDDA-481E-A812-B6AB4F7A9D13}" type="datetimeFigureOut">
              <a:rPr lang="en-US" smtClean="0"/>
              <a:t>11/3/2017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B99FA48-EE02-4EF2-9DC2-C5B8DB144C83}" type="slidenum">
              <a:rPr lang="en-US" smtClean="0"/>
              <a:t>‹#›</a:t>
            </a:fld>
            <a:endParaRPr lang="en-US"/>
          </a:p>
        </p:txBody>
      </p:sp>
    </p:spTree>
    <p:extLst>
      <p:ext uri="{BB962C8B-B14F-4D97-AF65-F5344CB8AC3E}">
        <p14:creationId xmlns:p14="http://schemas.microsoft.com/office/powerpoint/2010/main" val="33424069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C88DB76-CDDA-481E-A812-B6AB4F7A9D13}" type="datetimeFigureOut">
              <a:rPr lang="en-US" smtClean="0"/>
              <a:t>11/3/2017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B99FA48-EE02-4EF2-9DC2-C5B8DB144C83}" type="slidenum">
              <a:rPr lang="en-US" smtClean="0"/>
              <a:t>‹#›</a:t>
            </a:fld>
            <a:endParaRPr lang="en-US"/>
          </a:p>
        </p:txBody>
      </p:sp>
    </p:spTree>
    <p:extLst>
      <p:ext uri="{BB962C8B-B14F-4D97-AF65-F5344CB8AC3E}">
        <p14:creationId xmlns:p14="http://schemas.microsoft.com/office/powerpoint/2010/main" val="18109930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C88DB76-CDDA-481E-A812-B6AB4F7A9D13}" type="datetimeFigureOut">
              <a:rPr lang="en-US" smtClean="0"/>
              <a:t>11/3/2017</a:t>
            </a:fld>
            <a:endParaRPr lang="en-US"/>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1B99FA48-EE02-4EF2-9DC2-C5B8DB144C83}" type="slidenum">
              <a:rPr lang="en-US" smtClean="0"/>
              <a:t>‹#›</a:t>
            </a:fld>
            <a:endParaRPr lang="en-US"/>
          </a:p>
        </p:txBody>
      </p:sp>
    </p:spTree>
    <p:extLst>
      <p:ext uri="{BB962C8B-B14F-4D97-AF65-F5344CB8AC3E}">
        <p14:creationId xmlns:p14="http://schemas.microsoft.com/office/powerpoint/2010/main" val="34938715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C88DB76-CDDA-481E-A812-B6AB4F7A9D13}" type="datetimeFigureOut">
              <a:rPr lang="en-US" smtClean="0"/>
              <a:t>11/3/2017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99FA48-EE02-4EF2-9DC2-C5B8DB144C83}" type="slidenum">
              <a:rPr lang="en-US" smtClean="0"/>
              <a:t>‹#›</a:t>
            </a:fld>
            <a:endParaRPr lang="en-US"/>
          </a:p>
        </p:txBody>
      </p:sp>
    </p:spTree>
    <p:extLst>
      <p:ext uri="{BB962C8B-B14F-4D97-AF65-F5344CB8AC3E}">
        <p14:creationId xmlns:p14="http://schemas.microsoft.com/office/powerpoint/2010/main" val="1607080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C88DB76-CDDA-481E-A812-B6AB4F7A9D13}" type="datetimeFigureOut">
              <a:rPr lang="en-US" smtClean="0"/>
              <a:t>11/3/2017</a:t>
            </a:fld>
            <a:endParaRPr lang="en-US"/>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1B99FA48-EE02-4EF2-9DC2-C5B8DB144C83}" type="slidenum">
              <a:rPr lang="en-US" smtClean="0"/>
              <a:t>‹#›</a:t>
            </a:fld>
            <a:endParaRPr lang="en-US"/>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92617194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laravel.com/docs/5.5"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getcomposer.org/" TargetMode="Externa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TWSS – CURS</a:t>
            </a:r>
            <a:r>
              <a:rPr lang="ro-RO" dirty="0" smtClean="0"/>
              <a:t> – LARAVEL </a:t>
            </a:r>
            <a:endParaRPr lang="en-US" dirty="0"/>
          </a:p>
        </p:txBody>
      </p:sp>
      <p:sp>
        <p:nvSpPr>
          <p:cNvPr id="3" name="Subtitle 2"/>
          <p:cNvSpPr>
            <a:spLocks noGrp="1"/>
          </p:cNvSpPr>
          <p:nvPr>
            <p:ph type="subTitle" idx="1"/>
          </p:nvPr>
        </p:nvSpPr>
        <p:spPr/>
        <p:txBody>
          <a:bodyPr>
            <a:normAutofit/>
          </a:bodyPr>
          <a:lstStyle/>
          <a:p>
            <a:r>
              <a:rPr lang="ro-RO" dirty="0"/>
              <a:t>Asist. Diana - Florina Șotropa</a:t>
            </a:r>
            <a:br>
              <a:rPr lang="ro-RO" dirty="0"/>
            </a:br>
            <a:r>
              <a:rPr lang="ro-RO" dirty="0"/>
              <a:t>www.cs.ubbcluj.ro</a:t>
            </a:r>
            <a:r>
              <a:rPr lang="en-US" dirty="0"/>
              <a:t>/~</a:t>
            </a:r>
            <a:r>
              <a:rPr lang="en-US" dirty="0" err="1" smtClean="0"/>
              <a:t>diana.sotropa</a:t>
            </a:r>
            <a:endParaRPr lang="en-US" dirty="0"/>
          </a:p>
        </p:txBody>
      </p:sp>
    </p:spTree>
    <p:extLst>
      <p:ext uri="{BB962C8B-B14F-4D97-AF65-F5344CB8AC3E}">
        <p14:creationId xmlns:p14="http://schemas.microsoft.com/office/powerpoint/2010/main" val="22958454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STRUCTURA DE DIRECTOARE – </a:t>
            </a:r>
            <a:r>
              <a:rPr lang="en-US" dirty="0" err="1"/>
              <a:t>arhitectura</a:t>
            </a:r>
            <a:r>
              <a:rPr lang="en-US" dirty="0"/>
              <a:t> </a:t>
            </a:r>
            <a:r>
              <a:rPr lang="en-US" dirty="0" err="1"/>
              <a:t>mvc</a:t>
            </a:r>
            <a:endParaRPr lang="en-US" dirty="0"/>
          </a:p>
        </p:txBody>
      </p:sp>
      <p:sp>
        <p:nvSpPr>
          <p:cNvPr id="3" name="Content Placeholder 2"/>
          <p:cNvSpPr>
            <a:spLocks noGrp="1"/>
          </p:cNvSpPr>
          <p:nvPr>
            <p:ph idx="1"/>
          </p:nvPr>
        </p:nvSpPr>
        <p:spPr/>
        <p:txBody>
          <a:bodyPr/>
          <a:lstStyle/>
          <a:p>
            <a:r>
              <a:rPr lang="en-US" dirty="0" smtClean="0"/>
              <a:t>MODELS – </a:t>
            </a:r>
            <a:r>
              <a:rPr lang="en-US" dirty="0" err="1" smtClean="0"/>
              <a:t>entitati</a:t>
            </a:r>
            <a:r>
              <a:rPr lang="en-US" dirty="0" smtClean="0"/>
              <a:t>, </a:t>
            </a:r>
            <a:r>
              <a:rPr lang="en-US" dirty="0" err="1" smtClean="0"/>
              <a:t>prin</a:t>
            </a:r>
            <a:r>
              <a:rPr lang="en-US" dirty="0" smtClean="0"/>
              <a:t> </a:t>
            </a:r>
            <a:r>
              <a:rPr lang="en-US" dirty="0" err="1" smtClean="0"/>
              <a:t>intermediul</a:t>
            </a:r>
            <a:r>
              <a:rPr lang="en-US" dirty="0" smtClean="0"/>
              <a:t> </a:t>
            </a:r>
            <a:r>
              <a:rPr lang="en-US" dirty="0" err="1" smtClean="0"/>
              <a:t>carora</a:t>
            </a:r>
            <a:r>
              <a:rPr lang="en-US" dirty="0" smtClean="0"/>
              <a:t> se </a:t>
            </a:r>
            <a:r>
              <a:rPr lang="en-US" dirty="0" err="1" smtClean="0"/>
              <a:t>interogheaza</a:t>
            </a:r>
            <a:r>
              <a:rPr lang="en-US" dirty="0" smtClean="0"/>
              <a:t> </a:t>
            </a:r>
            <a:r>
              <a:rPr lang="en-US" dirty="0" err="1" smtClean="0"/>
              <a:t>baza</a:t>
            </a:r>
            <a:r>
              <a:rPr lang="en-US" dirty="0" smtClean="0"/>
              <a:t> de date </a:t>
            </a:r>
            <a:r>
              <a:rPr lang="en-US" dirty="0" err="1" smtClean="0"/>
              <a:t>si</a:t>
            </a:r>
            <a:r>
              <a:rPr lang="en-US" dirty="0" smtClean="0"/>
              <a:t> se </a:t>
            </a:r>
            <a:r>
              <a:rPr lang="en-US" dirty="0" err="1" smtClean="0"/>
              <a:t>aduc</a:t>
            </a:r>
            <a:r>
              <a:rPr lang="en-US" dirty="0" smtClean="0"/>
              <a:t> </a:t>
            </a:r>
            <a:r>
              <a:rPr lang="en-US" dirty="0" err="1" smtClean="0"/>
              <a:t>informatiile</a:t>
            </a:r>
            <a:endParaRPr lang="en-US" dirty="0" smtClean="0"/>
          </a:p>
          <a:p>
            <a:r>
              <a:rPr lang="en-US" dirty="0" smtClean="0"/>
              <a:t>VIEWS – </a:t>
            </a:r>
            <a:r>
              <a:rPr lang="en-US" dirty="0" err="1" smtClean="0"/>
              <a:t>pagini</a:t>
            </a:r>
            <a:r>
              <a:rPr lang="en-US" dirty="0" smtClean="0"/>
              <a:t> care se </a:t>
            </a:r>
            <a:r>
              <a:rPr lang="en-US" dirty="0" err="1" smtClean="0"/>
              <a:t>afiseaza</a:t>
            </a:r>
            <a:r>
              <a:rPr lang="en-US" dirty="0" smtClean="0"/>
              <a:t> </a:t>
            </a:r>
            <a:r>
              <a:rPr lang="en-US" dirty="0" err="1" smtClean="0"/>
              <a:t>atunci</a:t>
            </a:r>
            <a:r>
              <a:rPr lang="en-US" dirty="0" smtClean="0"/>
              <a:t> </a:t>
            </a:r>
            <a:r>
              <a:rPr lang="en-US" dirty="0" err="1" smtClean="0"/>
              <a:t>cand</a:t>
            </a:r>
            <a:r>
              <a:rPr lang="en-US" dirty="0" smtClean="0"/>
              <a:t> se </a:t>
            </a:r>
            <a:r>
              <a:rPr lang="en-US" dirty="0" err="1" smtClean="0"/>
              <a:t>acceseaza</a:t>
            </a:r>
            <a:r>
              <a:rPr lang="en-US" dirty="0" smtClean="0"/>
              <a:t> </a:t>
            </a:r>
            <a:r>
              <a:rPr lang="en-US" dirty="0" err="1" smtClean="0"/>
              <a:t>aplicatia</a:t>
            </a:r>
            <a:endParaRPr lang="en-US" dirty="0" smtClean="0"/>
          </a:p>
          <a:p>
            <a:r>
              <a:rPr lang="en-US" dirty="0" smtClean="0"/>
              <a:t>CONTROLLERS – </a:t>
            </a:r>
            <a:r>
              <a:rPr lang="en-US" dirty="0" err="1" smtClean="0"/>
              <a:t>manipuleaza</a:t>
            </a:r>
            <a:r>
              <a:rPr lang="en-US" dirty="0" smtClean="0"/>
              <a:t> </a:t>
            </a:r>
            <a:r>
              <a:rPr lang="en-US" dirty="0" err="1" smtClean="0"/>
              <a:t>cererile</a:t>
            </a:r>
            <a:r>
              <a:rPr lang="en-US" dirty="0" smtClean="0"/>
              <a:t> </a:t>
            </a:r>
            <a:r>
              <a:rPr lang="en-US" dirty="0" err="1" smtClean="0"/>
              <a:t>si</a:t>
            </a:r>
            <a:r>
              <a:rPr lang="en-US" dirty="0" smtClean="0"/>
              <a:t> </a:t>
            </a:r>
            <a:r>
              <a:rPr lang="en-US" dirty="0" err="1" smtClean="0"/>
              <a:t>transfera</a:t>
            </a:r>
            <a:r>
              <a:rPr lang="en-US" dirty="0" smtClean="0"/>
              <a:t> </a:t>
            </a:r>
            <a:r>
              <a:rPr lang="en-US" dirty="0" err="1" smtClean="0"/>
              <a:t>informatiile</a:t>
            </a:r>
            <a:r>
              <a:rPr lang="en-US" dirty="0" smtClean="0"/>
              <a:t> </a:t>
            </a:r>
            <a:r>
              <a:rPr lang="en-US" dirty="0" err="1" smtClean="0"/>
              <a:t>intre</a:t>
            </a:r>
            <a:r>
              <a:rPr lang="en-US" dirty="0" smtClean="0"/>
              <a:t> MODEL </a:t>
            </a:r>
            <a:r>
              <a:rPr lang="en-US" dirty="0" err="1" smtClean="0"/>
              <a:t>si</a:t>
            </a:r>
            <a:r>
              <a:rPr lang="en-US" dirty="0" smtClean="0"/>
              <a:t> VIEW, </a:t>
            </a:r>
            <a:r>
              <a:rPr lang="en-US" dirty="0" err="1" smtClean="0"/>
              <a:t>actionand</a:t>
            </a:r>
            <a:r>
              <a:rPr lang="en-US" dirty="0" smtClean="0"/>
              <a:t> ca un </a:t>
            </a:r>
            <a:r>
              <a:rPr lang="en-US" dirty="0" err="1" smtClean="0"/>
              <a:t>intermediar</a:t>
            </a:r>
            <a:r>
              <a:rPr lang="en-US" dirty="0" smtClean="0"/>
              <a:t> </a:t>
            </a:r>
            <a:r>
              <a:rPr lang="en-US" dirty="0" err="1" smtClean="0"/>
              <a:t>intre</a:t>
            </a:r>
            <a:r>
              <a:rPr lang="en-US" dirty="0" smtClean="0"/>
              <a:t> </a:t>
            </a:r>
            <a:r>
              <a:rPr lang="en-US" dirty="0" err="1" smtClean="0"/>
              <a:t>aceste</a:t>
            </a:r>
            <a:r>
              <a:rPr lang="en-US" dirty="0" smtClean="0"/>
              <a:t> </a:t>
            </a:r>
            <a:r>
              <a:rPr lang="en-US" dirty="0" err="1" smtClean="0"/>
              <a:t>componente</a:t>
            </a:r>
            <a:endParaRPr lang="en-US" dirty="0"/>
          </a:p>
        </p:txBody>
      </p:sp>
    </p:spTree>
    <p:extLst>
      <p:ext uri="{BB962C8B-B14F-4D97-AF65-F5344CB8AC3E}">
        <p14:creationId xmlns:p14="http://schemas.microsoft.com/office/powerpoint/2010/main" val="3841198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STRUCTURA DE DIRECTOARE – </a:t>
            </a:r>
            <a:r>
              <a:rPr lang="en-US" dirty="0" err="1"/>
              <a:t>arhitectura</a:t>
            </a:r>
            <a:r>
              <a:rPr lang="en-US" dirty="0"/>
              <a:t> </a:t>
            </a:r>
            <a:r>
              <a:rPr lang="en-US" dirty="0" err="1"/>
              <a:t>mvc</a:t>
            </a:r>
            <a:endParaRPr lang="en-US" dirty="0"/>
          </a:p>
        </p:txBody>
      </p:sp>
      <p:sp>
        <p:nvSpPr>
          <p:cNvPr id="3" name="Content Placeholder 2"/>
          <p:cNvSpPr>
            <a:spLocks noGrp="1"/>
          </p:cNvSpPr>
          <p:nvPr>
            <p:ph idx="1"/>
          </p:nvPr>
        </p:nvSpPr>
        <p:spPr/>
        <p:txBody>
          <a:bodyPr/>
          <a:lstStyle/>
          <a:p>
            <a:r>
              <a:rPr lang="en-US" dirty="0" smtClean="0"/>
              <a:t>APP – </a:t>
            </a:r>
            <a:r>
              <a:rPr lang="en-US" dirty="0" err="1" smtClean="0"/>
              <a:t>contine</a:t>
            </a:r>
            <a:r>
              <a:rPr lang="en-US" dirty="0" smtClean="0"/>
              <a:t> </a:t>
            </a:r>
            <a:r>
              <a:rPr lang="en-US" dirty="0" err="1" smtClean="0"/>
              <a:t>codul</a:t>
            </a:r>
            <a:r>
              <a:rPr lang="en-US" dirty="0" smtClean="0"/>
              <a:t> de </a:t>
            </a:r>
            <a:r>
              <a:rPr lang="en-US" dirty="0" err="1" smtClean="0"/>
              <a:t>baza</a:t>
            </a:r>
            <a:endParaRPr lang="en-US" dirty="0" smtClean="0"/>
          </a:p>
          <a:p>
            <a:pPr lvl="1"/>
            <a:r>
              <a:rPr lang="en-US" dirty="0" smtClean="0"/>
              <a:t>CONSOLE – </a:t>
            </a:r>
            <a:r>
              <a:rPr lang="en-US" dirty="0" err="1" smtClean="0"/>
              <a:t>contine</a:t>
            </a:r>
            <a:r>
              <a:rPr lang="en-US" dirty="0" smtClean="0"/>
              <a:t> </a:t>
            </a:r>
            <a:r>
              <a:rPr lang="en-US" dirty="0" err="1" smtClean="0"/>
              <a:t>comenzile</a:t>
            </a:r>
            <a:r>
              <a:rPr lang="en-US" dirty="0" smtClean="0"/>
              <a:t> ARTISAN custom, create </a:t>
            </a:r>
            <a:r>
              <a:rPr lang="en-US" dirty="0" err="1" smtClean="0"/>
              <a:t>folosind</a:t>
            </a:r>
            <a:r>
              <a:rPr lang="en-US" dirty="0" smtClean="0"/>
              <a:t> </a:t>
            </a:r>
            <a:r>
              <a:rPr lang="en-US" b="1" i="1" dirty="0" err="1" smtClean="0"/>
              <a:t>make:command</a:t>
            </a:r>
            <a:endParaRPr lang="en-US" dirty="0" smtClean="0"/>
          </a:p>
          <a:p>
            <a:pPr lvl="1"/>
            <a:r>
              <a:rPr lang="en-US" dirty="0" smtClean="0"/>
              <a:t>EXCEPTIONS – </a:t>
            </a:r>
            <a:r>
              <a:rPr lang="en-US" dirty="0" err="1" smtClean="0"/>
              <a:t>contine</a:t>
            </a:r>
            <a:r>
              <a:rPr lang="en-US" dirty="0" smtClean="0"/>
              <a:t> </a:t>
            </a:r>
            <a:r>
              <a:rPr lang="en-US" dirty="0" err="1" smtClean="0"/>
              <a:t>clasele</a:t>
            </a:r>
            <a:r>
              <a:rPr lang="en-US" dirty="0" smtClean="0"/>
              <a:t> care </a:t>
            </a:r>
            <a:r>
              <a:rPr lang="en-US" dirty="0" err="1" smtClean="0"/>
              <a:t>manipuleaza</a:t>
            </a:r>
            <a:r>
              <a:rPr lang="en-US" dirty="0" smtClean="0"/>
              <a:t> </a:t>
            </a:r>
            <a:r>
              <a:rPr lang="en-US" dirty="0" err="1" smtClean="0"/>
              <a:t>exceptiile</a:t>
            </a:r>
            <a:endParaRPr lang="en-US" dirty="0" smtClean="0"/>
          </a:p>
          <a:p>
            <a:pPr lvl="1"/>
            <a:r>
              <a:rPr lang="en-US" dirty="0" smtClean="0"/>
              <a:t>HTTP – </a:t>
            </a:r>
            <a:r>
              <a:rPr lang="en-US" dirty="0" err="1" smtClean="0"/>
              <a:t>contine</a:t>
            </a:r>
            <a:r>
              <a:rPr lang="en-US" dirty="0" smtClean="0"/>
              <a:t> </a:t>
            </a:r>
            <a:r>
              <a:rPr lang="en-US" dirty="0" err="1" smtClean="0"/>
              <a:t>controllerele</a:t>
            </a:r>
            <a:r>
              <a:rPr lang="en-US" dirty="0" smtClean="0"/>
              <a:t>, middleware </a:t>
            </a:r>
            <a:r>
              <a:rPr lang="en-US" dirty="0" err="1" smtClean="0"/>
              <a:t>si</a:t>
            </a:r>
            <a:r>
              <a:rPr lang="en-US" dirty="0" smtClean="0"/>
              <a:t> </a:t>
            </a:r>
            <a:r>
              <a:rPr lang="en-US" dirty="0" err="1" smtClean="0"/>
              <a:t>cererile</a:t>
            </a:r>
            <a:endParaRPr lang="en-US" dirty="0" smtClean="0"/>
          </a:p>
          <a:p>
            <a:pPr lvl="1"/>
            <a:r>
              <a:rPr lang="en-US" dirty="0" smtClean="0"/>
              <a:t>PROVIDERS – </a:t>
            </a:r>
            <a:r>
              <a:rPr lang="en-US" dirty="0" err="1" smtClean="0"/>
              <a:t>contine</a:t>
            </a:r>
            <a:r>
              <a:rPr lang="en-US" dirty="0" smtClean="0"/>
              <a:t> </a:t>
            </a:r>
            <a:r>
              <a:rPr lang="en-US" dirty="0" err="1" smtClean="0"/>
              <a:t>furnizorii</a:t>
            </a:r>
            <a:r>
              <a:rPr lang="en-US" dirty="0" smtClean="0"/>
              <a:t> de </a:t>
            </a:r>
            <a:r>
              <a:rPr lang="en-US" dirty="0" err="1" smtClean="0"/>
              <a:t>servicii</a:t>
            </a:r>
            <a:r>
              <a:rPr lang="en-US" dirty="0" smtClean="0"/>
              <a:t> </a:t>
            </a:r>
            <a:r>
              <a:rPr lang="en-US" dirty="0" err="1" smtClean="0"/>
              <a:t>ai</a:t>
            </a:r>
            <a:r>
              <a:rPr lang="en-US" dirty="0" smtClean="0"/>
              <a:t> </a:t>
            </a:r>
            <a:r>
              <a:rPr lang="en-US" dirty="0" err="1" smtClean="0"/>
              <a:t>aplicatiei</a:t>
            </a:r>
            <a:endParaRPr lang="en-US" dirty="0" smtClean="0"/>
          </a:p>
          <a:p>
            <a:r>
              <a:rPr lang="en-US" dirty="0" smtClean="0"/>
              <a:t>BOOTSTRAP – </a:t>
            </a:r>
            <a:r>
              <a:rPr lang="en-US" dirty="0" err="1" smtClean="0"/>
              <a:t>contine</a:t>
            </a:r>
            <a:r>
              <a:rPr lang="en-US" dirty="0" smtClean="0"/>
              <a:t> framework-</a:t>
            </a:r>
            <a:r>
              <a:rPr lang="en-US" dirty="0" err="1" smtClean="0"/>
              <a:t>ul</a:t>
            </a:r>
            <a:r>
              <a:rPr lang="en-US" dirty="0" smtClean="0"/>
              <a:t> bootstrap </a:t>
            </a:r>
            <a:r>
              <a:rPr lang="en-US" dirty="0" err="1" smtClean="0"/>
              <a:t>impreuna</a:t>
            </a:r>
            <a:r>
              <a:rPr lang="en-US" dirty="0" smtClean="0"/>
              <a:t> cu </a:t>
            </a:r>
            <a:r>
              <a:rPr lang="en-US" dirty="0" err="1" smtClean="0"/>
              <a:t>fisierele</a:t>
            </a:r>
            <a:r>
              <a:rPr lang="en-US" dirty="0" smtClean="0"/>
              <a:t> de </a:t>
            </a:r>
            <a:r>
              <a:rPr lang="en-US" dirty="0" err="1" smtClean="0"/>
              <a:t>configurare</a:t>
            </a:r>
            <a:endParaRPr lang="en-US" dirty="0" smtClean="0"/>
          </a:p>
          <a:p>
            <a:r>
              <a:rPr lang="en-US" dirty="0" smtClean="0"/>
              <a:t>CONFIG – </a:t>
            </a:r>
            <a:r>
              <a:rPr lang="en-US" dirty="0" err="1" smtClean="0"/>
              <a:t>contine</a:t>
            </a:r>
            <a:r>
              <a:rPr lang="en-US" dirty="0" smtClean="0"/>
              <a:t> </a:t>
            </a:r>
            <a:r>
              <a:rPr lang="en-US" dirty="0" err="1" smtClean="0"/>
              <a:t>toate</a:t>
            </a:r>
            <a:r>
              <a:rPr lang="en-US" dirty="0" smtClean="0"/>
              <a:t> </a:t>
            </a:r>
            <a:r>
              <a:rPr lang="en-US" dirty="0" err="1" smtClean="0"/>
              <a:t>fisierele</a:t>
            </a:r>
            <a:r>
              <a:rPr lang="en-US" dirty="0" smtClean="0"/>
              <a:t> de </a:t>
            </a:r>
            <a:r>
              <a:rPr lang="en-US" dirty="0" err="1" smtClean="0"/>
              <a:t>configurare</a:t>
            </a:r>
            <a:r>
              <a:rPr lang="en-US" dirty="0" smtClean="0"/>
              <a:t> ale </a:t>
            </a:r>
            <a:r>
              <a:rPr lang="en-US" dirty="0" err="1" smtClean="0"/>
              <a:t>aplicatiei</a:t>
            </a:r>
            <a:endParaRPr lang="en-US" dirty="0" smtClean="0"/>
          </a:p>
          <a:p>
            <a:r>
              <a:rPr lang="en-US" dirty="0" smtClean="0"/>
              <a:t>DATABASE – </a:t>
            </a:r>
            <a:r>
              <a:rPr lang="en-US" dirty="0" err="1" smtClean="0"/>
              <a:t>contine</a:t>
            </a:r>
            <a:r>
              <a:rPr lang="en-US" dirty="0" smtClean="0"/>
              <a:t> </a:t>
            </a:r>
            <a:r>
              <a:rPr lang="en-US" dirty="0" err="1" smtClean="0"/>
              <a:t>fisierele</a:t>
            </a:r>
            <a:r>
              <a:rPr lang="en-US" dirty="0" smtClean="0"/>
              <a:t> de </a:t>
            </a:r>
            <a:r>
              <a:rPr lang="en-US" dirty="0" err="1" smtClean="0"/>
              <a:t>migrare</a:t>
            </a:r>
            <a:r>
              <a:rPr lang="en-US" dirty="0" smtClean="0"/>
              <a:t> ale </a:t>
            </a:r>
            <a:r>
              <a:rPr lang="en-US" dirty="0" err="1" smtClean="0"/>
              <a:t>bazelor</a:t>
            </a:r>
            <a:r>
              <a:rPr lang="en-US" dirty="0" smtClean="0"/>
              <a:t> de date</a:t>
            </a:r>
          </a:p>
          <a:p>
            <a:r>
              <a:rPr lang="en-US" dirty="0" smtClean="0"/>
              <a:t>PUBLIC – </a:t>
            </a:r>
            <a:r>
              <a:rPr lang="en-US" dirty="0" err="1" smtClean="0"/>
              <a:t>contine</a:t>
            </a:r>
            <a:r>
              <a:rPr lang="en-US" dirty="0" smtClean="0"/>
              <a:t> </a:t>
            </a:r>
            <a:r>
              <a:rPr lang="en-US" dirty="0" err="1" smtClean="0"/>
              <a:t>fisiere</a:t>
            </a:r>
            <a:r>
              <a:rPr lang="en-US" dirty="0" smtClean="0"/>
              <a:t> </a:t>
            </a:r>
            <a:r>
              <a:rPr lang="en-US" dirty="0" err="1" smtClean="0"/>
              <a:t>auziliare</a:t>
            </a:r>
            <a:r>
              <a:rPr lang="en-US" dirty="0" smtClean="0"/>
              <a:t>, </a:t>
            </a:r>
            <a:r>
              <a:rPr lang="en-US" dirty="0" err="1" smtClean="0"/>
              <a:t>precum</a:t>
            </a:r>
            <a:r>
              <a:rPr lang="en-US" dirty="0" smtClean="0"/>
              <a:t> </a:t>
            </a:r>
            <a:r>
              <a:rPr lang="en-US" dirty="0" err="1" smtClean="0"/>
              <a:t>imagini</a:t>
            </a:r>
            <a:r>
              <a:rPr lang="en-US" dirty="0" smtClean="0"/>
              <a:t>, </a:t>
            </a:r>
            <a:r>
              <a:rPr lang="en-US" dirty="0" err="1" smtClean="0"/>
              <a:t>fisiere</a:t>
            </a:r>
            <a:r>
              <a:rPr lang="en-US" dirty="0" smtClean="0"/>
              <a:t> JS, </a:t>
            </a:r>
            <a:r>
              <a:rPr lang="en-US" dirty="0" err="1" smtClean="0"/>
              <a:t>fisiere</a:t>
            </a:r>
            <a:r>
              <a:rPr lang="en-US" dirty="0" smtClean="0"/>
              <a:t> CSS</a:t>
            </a:r>
            <a:endParaRPr lang="en-US" dirty="0"/>
          </a:p>
        </p:txBody>
      </p:sp>
    </p:spTree>
    <p:extLst>
      <p:ext uri="{BB962C8B-B14F-4D97-AF65-F5344CB8AC3E}">
        <p14:creationId xmlns:p14="http://schemas.microsoft.com/office/powerpoint/2010/main" val="1382545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STRUCTURA DE DIRECTOARE – </a:t>
            </a:r>
            <a:r>
              <a:rPr lang="en-US" dirty="0" err="1"/>
              <a:t>arhitectura</a:t>
            </a:r>
            <a:r>
              <a:rPr lang="en-US" dirty="0"/>
              <a:t> </a:t>
            </a:r>
            <a:r>
              <a:rPr lang="en-US" dirty="0" err="1"/>
              <a:t>mvc</a:t>
            </a:r>
            <a:endParaRPr lang="en-US" dirty="0"/>
          </a:p>
        </p:txBody>
      </p:sp>
      <p:sp>
        <p:nvSpPr>
          <p:cNvPr id="3" name="Content Placeholder 2"/>
          <p:cNvSpPr>
            <a:spLocks noGrp="1"/>
          </p:cNvSpPr>
          <p:nvPr>
            <p:ph idx="1"/>
          </p:nvPr>
        </p:nvSpPr>
        <p:spPr/>
        <p:txBody>
          <a:bodyPr/>
          <a:lstStyle/>
          <a:p>
            <a:r>
              <a:rPr lang="en-US" dirty="0" smtClean="0"/>
              <a:t>RESOURCES: </a:t>
            </a:r>
            <a:r>
              <a:rPr lang="en-US" dirty="0" err="1" smtClean="0"/>
              <a:t>contine</a:t>
            </a:r>
            <a:r>
              <a:rPr lang="en-US" dirty="0" smtClean="0"/>
              <a:t> </a:t>
            </a:r>
            <a:r>
              <a:rPr lang="en-US" dirty="0" err="1" smtClean="0"/>
              <a:t>toate</a:t>
            </a:r>
            <a:r>
              <a:rPr lang="en-US" dirty="0" smtClean="0"/>
              <a:t> </a:t>
            </a:r>
            <a:r>
              <a:rPr lang="en-US" dirty="0" err="1" smtClean="0"/>
              <a:t>fisierele</a:t>
            </a:r>
            <a:r>
              <a:rPr lang="en-US" dirty="0" smtClean="0"/>
              <a:t> din VIEW, </a:t>
            </a:r>
            <a:r>
              <a:rPr lang="en-US" dirty="0" err="1" smtClean="0"/>
              <a:t>impreuna</a:t>
            </a:r>
            <a:r>
              <a:rPr lang="en-US" dirty="0" smtClean="0"/>
              <a:t> cu </a:t>
            </a:r>
            <a:r>
              <a:rPr lang="en-US" dirty="0" err="1" smtClean="0"/>
              <a:t>fisierele</a:t>
            </a:r>
            <a:r>
              <a:rPr lang="en-US" dirty="0" smtClean="0"/>
              <a:t> LESS </a:t>
            </a:r>
            <a:r>
              <a:rPr lang="en-US" dirty="0" err="1" smtClean="0"/>
              <a:t>sau</a:t>
            </a:r>
            <a:r>
              <a:rPr lang="en-US" dirty="0" smtClean="0"/>
              <a:t> SASS</a:t>
            </a:r>
          </a:p>
          <a:p>
            <a:r>
              <a:rPr lang="en-US" dirty="0" smtClean="0"/>
              <a:t>ROUTES: </a:t>
            </a:r>
            <a:r>
              <a:rPr lang="en-US" dirty="0" err="1" smtClean="0"/>
              <a:t>contine</a:t>
            </a:r>
            <a:r>
              <a:rPr lang="en-US" dirty="0" smtClean="0"/>
              <a:t> </a:t>
            </a:r>
            <a:r>
              <a:rPr lang="en-US" dirty="0" err="1" smtClean="0"/>
              <a:t>definitiile</a:t>
            </a:r>
            <a:r>
              <a:rPr lang="en-US" dirty="0" smtClean="0"/>
              <a:t> </a:t>
            </a:r>
            <a:r>
              <a:rPr lang="en-US" dirty="0" err="1" smtClean="0"/>
              <a:t>rutelor</a:t>
            </a:r>
            <a:r>
              <a:rPr lang="en-US" dirty="0" smtClean="0"/>
              <a:t> </a:t>
            </a:r>
            <a:r>
              <a:rPr lang="en-US" dirty="0" err="1" smtClean="0"/>
              <a:t>aplicatiei</a:t>
            </a:r>
            <a:r>
              <a:rPr lang="en-US" dirty="0" smtClean="0"/>
              <a:t>; se </a:t>
            </a:r>
            <a:r>
              <a:rPr lang="en-US" dirty="0" err="1" smtClean="0"/>
              <a:t>primesc</a:t>
            </a:r>
            <a:r>
              <a:rPr lang="en-US" dirty="0" smtClean="0"/>
              <a:t> </a:t>
            </a:r>
            <a:r>
              <a:rPr lang="en-US" dirty="0" err="1" smtClean="0"/>
              <a:t>toate</a:t>
            </a:r>
            <a:r>
              <a:rPr lang="en-US" dirty="0" smtClean="0"/>
              <a:t> </a:t>
            </a:r>
            <a:r>
              <a:rPr lang="en-US" dirty="0" err="1" smtClean="0"/>
              <a:t>cererile</a:t>
            </a:r>
            <a:r>
              <a:rPr lang="en-US" dirty="0" smtClean="0"/>
              <a:t> </a:t>
            </a:r>
            <a:r>
              <a:rPr lang="en-US" dirty="0" err="1" smtClean="0"/>
              <a:t>aplicatiei</a:t>
            </a:r>
            <a:r>
              <a:rPr lang="en-US" dirty="0" smtClean="0"/>
              <a:t> </a:t>
            </a:r>
            <a:r>
              <a:rPr lang="en-US" dirty="0" err="1" smtClean="0"/>
              <a:t>si</a:t>
            </a:r>
            <a:r>
              <a:rPr lang="en-US" dirty="0" smtClean="0"/>
              <a:t> </a:t>
            </a:r>
            <a:r>
              <a:rPr lang="en-US" dirty="0" err="1" smtClean="0"/>
              <a:t>pe</a:t>
            </a:r>
            <a:r>
              <a:rPr lang="en-US" dirty="0" smtClean="0"/>
              <a:t> </a:t>
            </a:r>
            <a:r>
              <a:rPr lang="en-US" dirty="0" err="1" smtClean="0"/>
              <a:t>baza</a:t>
            </a:r>
            <a:r>
              <a:rPr lang="en-US" dirty="0" smtClean="0"/>
              <a:t> </a:t>
            </a:r>
            <a:r>
              <a:rPr lang="en-US" dirty="0" err="1" smtClean="0"/>
              <a:t>rutelor</a:t>
            </a:r>
            <a:r>
              <a:rPr lang="en-US" dirty="0" smtClean="0"/>
              <a:t> se </a:t>
            </a:r>
            <a:r>
              <a:rPr lang="en-US" dirty="0" err="1" smtClean="0"/>
              <a:t>directioneaza</a:t>
            </a:r>
            <a:r>
              <a:rPr lang="en-US" dirty="0" smtClean="0"/>
              <a:t> </a:t>
            </a:r>
            <a:r>
              <a:rPr lang="en-US" dirty="0" err="1" smtClean="0"/>
              <a:t>utilizatorul</a:t>
            </a:r>
            <a:r>
              <a:rPr lang="en-US" dirty="0" smtClean="0"/>
              <a:t> </a:t>
            </a:r>
            <a:r>
              <a:rPr lang="en-US" dirty="0" err="1" smtClean="0"/>
              <a:t>spre</a:t>
            </a:r>
            <a:r>
              <a:rPr lang="en-US" dirty="0" smtClean="0"/>
              <a:t> </a:t>
            </a:r>
            <a:r>
              <a:rPr lang="en-US" dirty="0" err="1" smtClean="0"/>
              <a:t>anumite</a:t>
            </a:r>
            <a:r>
              <a:rPr lang="en-US" dirty="0" smtClean="0"/>
              <a:t> </a:t>
            </a:r>
            <a:r>
              <a:rPr lang="en-US" dirty="0" err="1" smtClean="0"/>
              <a:t>metode</a:t>
            </a:r>
            <a:r>
              <a:rPr lang="en-US" dirty="0" smtClean="0"/>
              <a:t> din controller</a:t>
            </a:r>
          </a:p>
          <a:p>
            <a:r>
              <a:rPr lang="en-US" dirty="0" smtClean="0"/>
              <a:t>STORAGE – </a:t>
            </a:r>
            <a:r>
              <a:rPr lang="en-US" dirty="0" err="1" smtClean="0"/>
              <a:t>contine</a:t>
            </a:r>
            <a:r>
              <a:rPr lang="en-US" dirty="0" smtClean="0"/>
              <a:t> </a:t>
            </a:r>
            <a:r>
              <a:rPr lang="en-US" dirty="0" err="1" smtClean="0"/>
              <a:t>fisiere</a:t>
            </a:r>
            <a:r>
              <a:rPr lang="en-US" dirty="0" smtClean="0"/>
              <a:t> de </a:t>
            </a:r>
            <a:r>
              <a:rPr lang="en-US" dirty="0" err="1" smtClean="0"/>
              <a:t>sesiune</a:t>
            </a:r>
            <a:r>
              <a:rPr lang="en-US" dirty="0" smtClean="0"/>
              <a:t>, cache</a:t>
            </a:r>
          </a:p>
          <a:p>
            <a:r>
              <a:rPr lang="en-US" dirty="0" smtClean="0"/>
              <a:t>TESTS – </a:t>
            </a:r>
            <a:r>
              <a:rPr lang="en-US" dirty="0" err="1" smtClean="0"/>
              <a:t>contine</a:t>
            </a:r>
            <a:r>
              <a:rPr lang="en-US" dirty="0" smtClean="0"/>
              <a:t> </a:t>
            </a:r>
            <a:r>
              <a:rPr lang="en-US" dirty="0" err="1" smtClean="0"/>
              <a:t>toate</a:t>
            </a:r>
            <a:r>
              <a:rPr lang="en-US" dirty="0" smtClean="0"/>
              <a:t> </a:t>
            </a:r>
            <a:r>
              <a:rPr lang="en-US" dirty="0" err="1" smtClean="0"/>
              <a:t>fisierele</a:t>
            </a:r>
            <a:r>
              <a:rPr lang="en-US" dirty="0" smtClean="0"/>
              <a:t> de </a:t>
            </a:r>
            <a:r>
              <a:rPr lang="en-US" dirty="0" err="1" smtClean="0"/>
              <a:t>testare</a:t>
            </a:r>
            <a:endParaRPr lang="en-US" dirty="0" smtClean="0"/>
          </a:p>
          <a:p>
            <a:r>
              <a:rPr lang="en-US" dirty="0" smtClean="0"/>
              <a:t>VENDOR – </a:t>
            </a:r>
            <a:r>
              <a:rPr lang="en-US" dirty="0" err="1" smtClean="0"/>
              <a:t>contine</a:t>
            </a:r>
            <a:r>
              <a:rPr lang="en-US" dirty="0" smtClean="0"/>
              <a:t> </a:t>
            </a:r>
            <a:r>
              <a:rPr lang="en-US" dirty="0" err="1" smtClean="0"/>
              <a:t>toate</a:t>
            </a:r>
            <a:r>
              <a:rPr lang="en-US" dirty="0" smtClean="0"/>
              <a:t> </a:t>
            </a:r>
            <a:r>
              <a:rPr lang="en-US" dirty="0" err="1" smtClean="0"/>
              <a:t>dependintele</a:t>
            </a:r>
            <a:r>
              <a:rPr lang="en-US" dirty="0" smtClean="0"/>
              <a:t> composer-</a:t>
            </a:r>
            <a:r>
              <a:rPr lang="en-US" dirty="0" err="1" smtClean="0"/>
              <a:t>ului</a:t>
            </a:r>
            <a:endParaRPr lang="en-US" dirty="0"/>
          </a:p>
        </p:txBody>
      </p:sp>
    </p:spTree>
    <p:extLst>
      <p:ext uri="{BB962C8B-B14F-4D97-AF65-F5344CB8AC3E}">
        <p14:creationId xmlns:p14="http://schemas.microsoft.com/office/powerpoint/2010/main" val="124369840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laravel</a:t>
            </a:r>
            <a:r>
              <a:rPr lang="en-US" dirty="0">
                <a:latin typeface="Courier New" panose="02070309020205020404" pitchFamily="49" charset="0"/>
                <a:cs typeface="Courier New" panose="02070309020205020404" pitchFamily="49" charset="0"/>
              </a:rPr>
              <a:t> new </a:t>
            </a:r>
            <a:r>
              <a:rPr lang="en-US" dirty="0" err="1">
                <a:latin typeface="Courier New" panose="02070309020205020404" pitchFamily="49" charset="0"/>
                <a:cs typeface="Courier New" panose="02070309020205020404" pitchFamily="49" charset="0"/>
              </a:rPr>
              <a:t>projectname</a:t>
            </a:r>
            <a:endParaRPr lang="en-US" dirty="0">
              <a:latin typeface="Courier New" panose="02070309020205020404" pitchFamily="49" charset="0"/>
              <a:cs typeface="Courier New" panose="02070309020205020404" pitchFamily="49" charset="0"/>
            </a:endParaRPr>
          </a:p>
        </p:txBody>
      </p:sp>
      <p:sp>
        <p:nvSpPr>
          <p:cNvPr id="3" name="Content Placeholder 2"/>
          <p:cNvSpPr>
            <a:spLocks noGrp="1"/>
          </p:cNvSpPr>
          <p:nvPr>
            <p:ph idx="1"/>
          </p:nvPr>
        </p:nvSpPr>
        <p:spPr/>
        <p:txBody>
          <a:bodyPr/>
          <a:lstStyle/>
          <a:p>
            <a:r>
              <a:rPr lang="en-US" dirty="0" err="1" smtClean="0"/>
              <a:t>Crearea</a:t>
            </a:r>
            <a:r>
              <a:rPr lang="en-US" dirty="0" smtClean="0"/>
              <a:t> </a:t>
            </a:r>
            <a:r>
              <a:rPr lang="en-US" dirty="0" err="1" smtClean="0"/>
              <a:t>unui</a:t>
            </a:r>
            <a:r>
              <a:rPr lang="en-US" dirty="0" smtClean="0"/>
              <a:t> </a:t>
            </a:r>
            <a:r>
              <a:rPr lang="en-US" dirty="0" err="1" smtClean="0"/>
              <a:t>proiect</a:t>
            </a:r>
            <a:endParaRPr lang="en-US" dirty="0" smtClean="0"/>
          </a:p>
          <a:p>
            <a:endParaRPr lang="en-US" dirty="0" smtClean="0"/>
          </a:p>
          <a:p>
            <a:pPr marL="0" indent="0">
              <a:buNone/>
            </a:pPr>
            <a:r>
              <a:rPr lang="en-US" dirty="0" smtClean="0">
                <a:latin typeface="Courier New" panose="02070309020205020404" pitchFamily="49" charset="0"/>
                <a:cs typeface="Courier New" panose="02070309020205020404" pitchFamily="49" charset="0"/>
              </a:rPr>
              <a:t>$ LARAVEL NEW TODO</a:t>
            </a:r>
            <a:endParaRPr lang="en-US" dirty="0">
              <a:latin typeface="Courier New" panose="02070309020205020404" pitchFamily="49" charset="0"/>
              <a:cs typeface="Courier New" panose="02070309020205020404" pitchFamily="49" charset="0"/>
            </a:endParaRPr>
          </a:p>
        </p:txBody>
      </p:sp>
      <p:pic>
        <p:nvPicPr>
          <p:cNvPr id="4" name="Picture 3"/>
          <p:cNvPicPr>
            <a:picLocks noChangeAspect="1"/>
          </p:cNvPicPr>
          <p:nvPr/>
        </p:nvPicPr>
        <p:blipFill>
          <a:blip r:embed="rId2"/>
          <a:stretch>
            <a:fillRect/>
          </a:stretch>
        </p:blipFill>
        <p:spPr>
          <a:xfrm>
            <a:off x="3809186" y="2369726"/>
            <a:ext cx="7908808" cy="3715764"/>
          </a:xfrm>
          <a:prstGeom prst="rect">
            <a:avLst/>
          </a:prstGeom>
        </p:spPr>
      </p:pic>
    </p:spTree>
    <p:extLst>
      <p:ext uri="{BB962C8B-B14F-4D97-AF65-F5344CB8AC3E}">
        <p14:creationId xmlns:p14="http://schemas.microsoft.com/office/powerpoint/2010/main" val="212282025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CONFIGURAREA BAZEI DE DATE</a:t>
            </a:r>
            <a:endParaRPr lang="en-US" dirty="0"/>
          </a:p>
        </p:txBody>
      </p:sp>
      <p:sp>
        <p:nvSpPr>
          <p:cNvPr id="3" name="Content Placeholder 2"/>
          <p:cNvSpPr>
            <a:spLocks noGrp="1"/>
          </p:cNvSpPr>
          <p:nvPr>
            <p:ph idx="1"/>
          </p:nvPr>
        </p:nvSpPr>
        <p:spPr/>
        <p:txBody>
          <a:bodyPr/>
          <a:lstStyle/>
          <a:p>
            <a:r>
              <a:rPr lang="en-US" dirty="0" err="1" smtClean="0"/>
              <a:t>Laravel</a:t>
            </a:r>
            <a:r>
              <a:rPr lang="en-US" dirty="0" smtClean="0"/>
              <a:t> </a:t>
            </a:r>
            <a:r>
              <a:rPr lang="en-US" dirty="0" err="1" smtClean="0"/>
              <a:t>suporta</a:t>
            </a:r>
            <a:r>
              <a:rPr lang="en-US" dirty="0" smtClean="0"/>
              <a:t> 4 </a:t>
            </a:r>
            <a:r>
              <a:rPr lang="en-US" dirty="0" err="1" smtClean="0"/>
              <a:t>tipuri</a:t>
            </a:r>
            <a:r>
              <a:rPr lang="en-US" dirty="0" smtClean="0"/>
              <a:t> de </a:t>
            </a:r>
            <a:r>
              <a:rPr lang="en-US" dirty="0" err="1" smtClean="0"/>
              <a:t>baze</a:t>
            </a:r>
            <a:r>
              <a:rPr lang="en-US" dirty="0" smtClean="0"/>
              <a:t> de date</a:t>
            </a:r>
          </a:p>
          <a:p>
            <a:pPr lvl="1"/>
            <a:r>
              <a:rPr lang="en-US" dirty="0" smtClean="0"/>
              <a:t>MySQL</a:t>
            </a:r>
          </a:p>
          <a:p>
            <a:pPr lvl="1"/>
            <a:r>
              <a:rPr lang="en-US" dirty="0" smtClean="0"/>
              <a:t>PostgreSQL</a:t>
            </a:r>
          </a:p>
          <a:p>
            <a:pPr lvl="1"/>
            <a:r>
              <a:rPr lang="en-US" dirty="0" smtClean="0"/>
              <a:t>SQLite</a:t>
            </a:r>
          </a:p>
          <a:p>
            <a:pPr lvl="1"/>
            <a:r>
              <a:rPr lang="en-US" dirty="0" smtClean="0"/>
              <a:t>SQL Server</a:t>
            </a:r>
            <a:endParaRPr lang="en-US" dirty="0"/>
          </a:p>
        </p:txBody>
      </p:sp>
    </p:spTree>
    <p:extLst>
      <p:ext uri="{BB962C8B-B14F-4D97-AF65-F5344CB8AC3E}">
        <p14:creationId xmlns:p14="http://schemas.microsoft.com/office/powerpoint/2010/main" val="184355572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CONFIGURAREA BAZEI DE DATE</a:t>
            </a:r>
          </a:p>
        </p:txBody>
      </p:sp>
      <p:sp>
        <p:nvSpPr>
          <p:cNvPr id="3" name="Content Placeholder 2"/>
          <p:cNvSpPr>
            <a:spLocks noGrp="1"/>
          </p:cNvSpPr>
          <p:nvPr>
            <p:ph idx="1"/>
          </p:nvPr>
        </p:nvSpPr>
        <p:spPr/>
        <p:txBody>
          <a:bodyPr>
            <a:normAutofit fontScale="92500" lnSpcReduction="10000"/>
          </a:bodyPr>
          <a:lstStyle/>
          <a:p>
            <a:r>
              <a:rPr lang="en-US" dirty="0" err="1" smtClean="0"/>
              <a:t>Fisierul</a:t>
            </a:r>
            <a:r>
              <a:rPr lang="en-US" dirty="0" smtClean="0"/>
              <a:t> </a:t>
            </a:r>
            <a:r>
              <a:rPr lang="en-US" b="1" i="1" dirty="0" err="1" smtClean="0"/>
              <a:t>config</a:t>
            </a:r>
            <a:r>
              <a:rPr lang="en-US" b="1" i="1" dirty="0" smtClean="0"/>
              <a:t>/</a:t>
            </a:r>
            <a:r>
              <a:rPr lang="en-US" b="1" i="1" dirty="0" err="1" smtClean="0"/>
              <a:t>database.php</a:t>
            </a:r>
            <a:r>
              <a:rPr lang="en-US" dirty="0" smtClean="0"/>
              <a:t> </a:t>
            </a:r>
            <a:r>
              <a:rPr lang="en-US" dirty="0" err="1" smtClean="0"/>
              <a:t>contine</a:t>
            </a:r>
            <a:r>
              <a:rPr lang="en-US" dirty="0" smtClean="0"/>
              <a:t> </a:t>
            </a:r>
            <a:r>
              <a:rPr lang="en-US" dirty="0" err="1" smtClean="0"/>
              <a:t>datele</a:t>
            </a:r>
            <a:r>
              <a:rPr lang="en-US" dirty="0" smtClean="0"/>
              <a:t> de </a:t>
            </a:r>
            <a:r>
              <a:rPr lang="en-US" dirty="0" err="1" smtClean="0"/>
              <a:t>configurare</a:t>
            </a:r>
            <a:r>
              <a:rPr lang="en-US" dirty="0" smtClean="0"/>
              <a:t> </a:t>
            </a:r>
            <a:r>
              <a:rPr lang="en-US" dirty="0" err="1" smtClean="0"/>
              <a:t>pentru</a:t>
            </a:r>
            <a:r>
              <a:rPr lang="en-US" dirty="0" smtClean="0"/>
              <a:t> </a:t>
            </a:r>
            <a:r>
              <a:rPr lang="en-US" dirty="0" err="1" smtClean="0"/>
              <a:t>bazele</a:t>
            </a:r>
            <a:r>
              <a:rPr lang="en-US" dirty="0" smtClean="0"/>
              <a:t> de date din </a:t>
            </a:r>
            <a:r>
              <a:rPr lang="en-US" dirty="0" err="1" smtClean="0"/>
              <a:t>productie</a:t>
            </a:r>
            <a:endParaRPr lang="en-US" dirty="0" smtClean="0"/>
          </a:p>
          <a:p>
            <a:r>
              <a:rPr lang="en-US" dirty="0" err="1" smtClean="0"/>
              <a:t>Fisierul</a:t>
            </a:r>
            <a:r>
              <a:rPr lang="en-US" dirty="0" smtClean="0"/>
              <a:t> </a:t>
            </a:r>
            <a:r>
              <a:rPr lang="en-US" b="1" dirty="0" smtClean="0"/>
              <a:t>.</a:t>
            </a:r>
            <a:r>
              <a:rPr lang="en-US" b="1" dirty="0" err="1" smtClean="0"/>
              <a:t>env</a:t>
            </a:r>
            <a:r>
              <a:rPr lang="en-US" dirty="0" smtClean="0"/>
              <a:t> </a:t>
            </a:r>
            <a:r>
              <a:rPr lang="en-US" dirty="0" err="1" smtClean="0"/>
              <a:t>permite</a:t>
            </a:r>
            <a:r>
              <a:rPr lang="en-US" dirty="0" smtClean="0"/>
              <a:t> </a:t>
            </a:r>
            <a:r>
              <a:rPr lang="en-US" dirty="0" err="1" smtClean="0"/>
              <a:t>configurarea</a:t>
            </a:r>
            <a:r>
              <a:rPr lang="en-US" dirty="0" smtClean="0"/>
              <a:t> </a:t>
            </a:r>
            <a:r>
              <a:rPr lang="en-US" dirty="0" err="1" smtClean="0"/>
              <a:t>bazei</a:t>
            </a:r>
            <a:r>
              <a:rPr lang="en-US" dirty="0" smtClean="0"/>
              <a:t> de date </a:t>
            </a:r>
            <a:r>
              <a:rPr lang="en-US" dirty="0" err="1" smtClean="0"/>
              <a:t>pe</a:t>
            </a:r>
            <a:r>
              <a:rPr lang="en-US" dirty="0" smtClean="0"/>
              <a:t> </a:t>
            </a:r>
            <a:r>
              <a:rPr lang="en-US" dirty="0"/>
              <a:t>localhost </a:t>
            </a:r>
            <a:r>
              <a:rPr lang="en-US" dirty="0" smtClean="0"/>
              <a:t>(</a:t>
            </a:r>
            <a:r>
              <a:rPr lang="en-US" dirty="0" err="1" smtClean="0"/>
              <a:t>precum</a:t>
            </a:r>
            <a:r>
              <a:rPr lang="en-US" dirty="0" smtClean="0"/>
              <a:t> </a:t>
            </a:r>
            <a:r>
              <a:rPr lang="en-US" dirty="0" err="1" smtClean="0"/>
              <a:t>si</a:t>
            </a:r>
            <a:r>
              <a:rPr lang="en-US" dirty="0" smtClean="0"/>
              <a:t> </a:t>
            </a:r>
            <a:r>
              <a:rPr lang="en-US" dirty="0" err="1" smtClean="0"/>
              <a:t>rularea</a:t>
            </a:r>
            <a:r>
              <a:rPr lang="en-US" dirty="0" smtClean="0"/>
              <a:t> </a:t>
            </a:r>
            <a:r>
              <a:rPr lang="en-US" dirty="0" err="1"/>
              <a:t>aplicatiei</a:t>
            </a:r>
            <a:r>
              <a:rPr lang="en-US" dirty="0"/>
              <a:t> in </a:t>
            </a:r>
            <a:r>
              <a:rPr lang="en-US" dirty="0" err="1"/>
              <a:t>diferite</a:t>
            </a:r>
            <a:r>
              <a:rPr lang="en-US" dirty="0"/>
              <a:t> </a:t>
            </a:r>
            <a:r>
              <a:rPr lang="en-US" dirty="0" err="1"/>
              <a:t>medii</a:t>
            </a:r>
            <a:r>
              <a:rPr lang="en-US" dirty="0"/>
              <a:t> (</a:t>
            </a:r>
            <a:r>
              <a:rPr lang="en-US" dirty="0" err="1"/>
              <a:t>testare</a:t>
            </a:r>
            <a:r>
              <a:rPr lang="en-US" dirty="0"/>
              <a:t>, </a:t>
            </a:r>
            <a:r>
              <a:rPr lang="en-US" dirty="0" err="1"/>
              <a:t>productie</a:t>
            </a:r>
            <a:r>
              <a:rPr lang="en-US" dirty="0"/>
              <a:t>, local</a:t>
            </a:r>
            <a:r>
              <a:rPr lang="en-US" dirty="0" smtClean="0"/>
              <a:t>))</a:t>
            </a:r>
          </a:p>
          <a:p>
            <a:pPr marL="0" indent="0">
              <a:buNone/>
            </a:pPr>
            <a:endParaRPr lang="en-US" dirty="0"/>
          </a:p>
          <a:p>
            <a:pPr marL="0" indent="0">
              <a:buNone/>
            </a:pPr>
            <a:r>
              <a:rPr lang="en-US" dirty="0" smtClean="0">
                <a:latin typeface="Courier New" panose="02070309020205020404" pitchFamily="49" charset="0"/>
                <a:cs typeface="Courier New" panose="02070309020205020404" pitchFamily="49" charset="0"/>
              </a:rPr>
              <a:t>DB_CONNECTION=</a:t>
            </a:r>
            <a:r>
              <a:rPr lang="en-US" dirty="0" err="1" smtClean="0">
                <a:latin typeface="Courier New" panose="02070309020205020404" pitchFamily="49" charset="0"/>
                <a:cs typeface="Courier New" panose="02070309020205020404" pitchFamily="49" charset="0"/>
              </a:rPr>
              <a:t>mysql</a:t>
            </a:r>
            <a:endParaRPr lang="en-US" dirty="0">
              <a:latin typeface="Courier New" panose="02070309020205020404" pitchFamily="49" charset="0"/>
              <a:cs typeface="Courier New" panose="02070309020205020404" pitchFamily="49" charset="0"/>
            </a:endParaRPr>
          </a:p>
          <a:p>
            <a:pPr marL="0" indent="0">
              <a:buNone/>
            </a:pPr>
            <a:r>
              <a:rPr lang="en-US" dirty="0" smtClean="0">
                <a:latin typeface="Courier New" panose="02070309020205020404" pitchFamily="49" charset="0"/>
                <a:cs typeface="Courier New" panose="02070309020205020404" pitchFamily="49" charset="0"/>
              </a:rPr>
              <a:t>DB_HOST=127.0.0.1</a:t>
            </a:r>
            <a:endParaRPr lang="en-US" dirty="0">
              <a:latin typeface="Courier New" panose="02070309020205020404" pitchFamily="49" charset="0"/>
              <a:cs typeface="Courier New" panose="02070309020205020404" pitchFamily="49" charset="0"/>
            </a:endParaRPr>
          </a:p>
          <a:p>
            <a:pPr marL="0" indent="0">
              <a:buNone/>
            </a:pPr>
            <a:r>
              <a:rPr lang="en-US" dirty="0" smtClean="0">
                <a:latin typeface="Courier New" panose="02070309020205020404" pitchFamily="49" charset="0"/>
                <a:cs typeface="Courier New" panose="02070309020205020404" pitchFamily="49" charset="0"/>
              </a:rPr>
              <a:t>DB_PORT=3306</a:t>
            </a:r>
            <a:endParaRPr lang="en-US" dirty="0">
              <a:latin typeface="Courier New" panose="02070309020205020404" pitchFamily="49" charset="0"/>
              <a:cs typeface="Courier New" panose="02070309020205020404" pitchFamily="49" charset="0"/>
            </a:endParaRPr>
          </a:p>
          <a:p>
            <a:pPr marL="0" indent="0">
              <a:buNone/>
            </a:pPr>
            <a:r>
              <a:rPr lang="en-US" dirty="0" smtClean="0">
                <a:latin typeface="Courier New" panose="02070309020205020404" pitchFamily="49" charset="0"/>
                <a:cs typeface="Courier New" panose="02070309020205020404" pitchFamily="49" charset="0"/>
              </a:rPr>
              <a:t>DB_DATABASE=</a:t>
            </a:r>
            <a:r>
              <a:rPr lang="en-US" dirty="0" err="1" smtClean="0">
                <a:latin typeface="Courier New" panose="02070309020205020404" pitchFamily="49" charset="0"/>
                <a:cs typeface="Courier New" panose="02070309020205020404" pitchFamily="49" charset="0"/>
              </a:rPr>
              <a:t>todo-laravel</a:t>
            </a:r>
            <a:endParaRPr lang="en-US" dirty="0">
              <a:latin typeface="Courier New" panose="02070309020205020404" pitchFamily="49" charset="0"/>
              <a:cs typeface="Courier New" panose="02070309020205020404" pitchFamily="49" charset="0"/>
            </a:endParaRPr>
          </a:p>
          <a:p>
            <a:pPr marL="0" indent="0">
              <a:buNone/>
            </a:pPr>
            <a:r>
              <a:rPr lang="en-US" dirty="0" smtClean="0">
                <a:latin typeface="Courier New" panose="02070309020205020404" pitchFamily="49" charset="0"/>
                <a:cs typeface="Courier New" panose="02070309020205020404" pitchFamily="49" charset="0"/>
              </a:rPr>
              <a:t>DB_USERNAME=root</a:t>
            </a:r>
            <a:endParaRPr lang="en-US" dirty="0">
              <a:latin typeface="Courier New" panose="02070309020205020404" pitchFamily="49" charset="0"/>
              <a:cs typeface="Courier New" panose="02070309020205020404" pitchFamily="49" charset="0"/>
            </a:endParaRPr>
          </a:p>
          <a:p>
            <a:pPr marL="0" indent="0">
              <a:buNone/>
            </a:pPr>
            <a:r>
              <a:rPr lang="en-US" dirty="0" smtClean="0">
                <a:latin typeface="Courier New" panose="02070309020205020404" pitchFamily="49" charset="0"/>
                <a:cs typeface="Courier New" panose="02070309020205020404" pitchFamily="49" charset="0"/>
              </a:rPr>
              <a:t>DB_PASSWORD=</a:t>
            </a:r>
          </a:p>
        </p:txBody>
      </p:sp>
    </p:spTree>
    <p:extLst>
      <p:ext uri="{BB962C8B-B14F-4D97-AF65-F5344CB8AC3E}">
        <p14:creationId xmlns:p14="http://schemas.microsoft.com/office/powerpoint/2010/main" val="192154783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MAKE:AUTH</a:t>
            </a:r>
            <a:endParaRPr lang="en-US" dirty="0"/>
          </a:p>
        </p:txBody>
      </p:sp>
      <p:sp>
        <p:nvSpPr>
          <p:cNvPr id="3" name="Content Placeholder 2"/>
          <p:cNvSpPr>
            <a:spLocks noGrp="1"/>
          </p:cNvSpPr>
          <p:nvPr>
            <p:ph idx="1"/>
          </p:nvPr>
        </p:nvSpPr>
        <p:spPr/>
        <p:txBody>
          <a:bodyPr/>
          <a:lstStyle/>
          <a:p>
            <a:r>
              <a:rPr lang="en-US" dirty="0" err="1" smtClean="0"/>
              <a:t>Aceasta</a:t>
            </a:r>
            <a:r>
              <a:rPr lang="en-US" dirty="0" smtClean="0"/>
              <a:t> </a:t>
            </a:r>
            <a:r>
              <a:rPr lang="en-US" dirty="0" err="1" smtClean="0"/>
              <a:t>comanda</a:t>
            </a:r>
            <a:r>
              <a:rPr lang="en-US" dirty="0" smtClean="0"/>
              <a:t> se </a:t>
            </a:r>
            <a:r>
              <a:rPr lang="en-US" dirty="0" err="1" smtClean="0"/>
              <a:t>foloseste</a:t>
            </a:r>
            <a:r>
              <a:rPr lang="en-US" dirty="0" smtClean="0"/>
              <a:t> </a:t>
            </a:r>
            <a:r>
              <a:rPr lang="en-US" dirty="0" err="1" smtClean="0"/>
              <a:t>pentru</a:t>
            </a:r>
            <a:r>
              <a:rPr lang="en-US" dirty="0" smtClean="0"/>
              <a:t> a </a:t>
            </a:r>
            <a:r>
              <a:rPr lang="en-US" dirty="0" err="1" smtClean="0"/>
              <a:t>adauga</a:t>
            </a:r>
            <a:r>
              <a:rPr lang="en-US" dirty="0" smtClean="0"/>
              <a:t> </a:t>
            </a:r>
            <a:r>
              <a:rPr lang="en-US" dirty="0" err="1" smtClean="0"/>
              <a:t>posibilitatea</a:t>
            </a:r>
            <a:r>
              <a:rPr lang="en-US" dirty="0" smtClean="0"/>
              <a:t> de </a:t>
            </a:r>
            <a:r>
              <a:rPr lang="en-US" dirty="0" err="1" smtClean="0"/>
              <a:t>inregistrare</a:t>
            </a:r>
            <a:r>
              <a:rPr lang="en-US" dirty="0" smtClean="0"/>
              <a:t> in </a:t>
            </a:r>
            <a:r>
              <a:rPr lang="en-US" dirty="0" err="1" smtClean="0"/>
              <a:t>aplicatie</a:t>
            </a:r>
            <a:endParaRPr lang="en-US" dirty="0" smtClean="0"/>
          </a:p>
          <a:p>
            <a:r>
              <a:rPr lang="en-US" dirty="0" smtClean="0"/>
              <a:t>Se </a:t>
            </a:r>
            <a:r>
              <a:rPr lang="en-US" dirty="0" err="1" smtClean="0"/>
              <a:t>integreaza</a:t>
            </a:r>
            <a:r>
              <a:rPr lang="en-US" dirty="0" smtClean="0"/>
              <a:t> in aces mod </a:t>
            </a:r>
            <a:r>
              <a:rPr lang="en-US" dirty="0" err="1" smtClean="0"/>
              <a:t>posibilitatea</a:t>
            </a:r>
            <a:r>
              <a:rPr lang="en-US" dirty="0" smtClean="0"/>
              <a:t> de Register </a:t>
            </a:r>
            <a:r>
              <a:rPr lang="en-US" dirty="0" err="1" smtClean="0"/>
              <a:t>si</a:t>
            </a:r>
            <a:r>
              <a:rPr lang="en-US" dirty="0" smtClean="0"/>
              <a:t> de Login in </a:t>
            </a:r>
            <a:r>
              <a:rPr lang="en-US" dirty="0" err="1" smtClean="0"/>
              <a:t>sistem</a:t>
            </a:r>
            <a:r>
              <a:rPr lang="en-US" dirty="0" smtClean="0"/>
              <a:t>, </a:t>
            </a:r>
            <a:r>
              <a:rPr lang="en-US" dirty="0" err="1" smtClean="0"/>
              <a:t>foarte</a:t>
            </a:r>
            <a:r>
              <a:rPr lang="en-US" dirty="0" smtClean="0"/>
              <a:t> </a:t>
            </a:r>
            <a:r>
              <a:rPr lang="en-US" dirty="0" err="1" smtClean="0"/>
              <a:t>usor</a:t>
            </a:r>
            <a:endParaRPr lang="en-US" dirty="0" smtClean="0"/>
          </a:p>
          <a:p>
            <a:pPr marL="0" indent="0">
              <a:buNone/>
            </a:pPr>
            <a:r>
              <a:rPr lang="en-US" b="1" dirty="0" smtClean="0">
                <a:solidFill>
                  <a:schemeClr val="accent6"/>
                </a:solidFill>
                <a:latin typeface="Courier New" panose="02070309020205020404" pitchFamily="49" charset="0"/>
                <a:cs typeface="Courier New" panose="02070309020205020404" pitchFamily="49" charset="0"/>
              </a:rPr>
              <a:t>$ </a:t>
            </a:r>
            <a:r>
              <a:rPr lang="en-US" b="1" dirty="0" err="1" smtClean="0">
                <a:solidFill>
                  <a:schemeClr val="accent6"/>
                </a:solidFill>
                <a:latin typeface="Courier New" panose="02070309020205020404" pitchFamily="49" charset="0"/>
                <a:cs typeface="Courier New" panose="02070309020205020404" pitchFamily="49" charset="0"/>
              </a:rPr>
              <a:t>php</a:t>
            </a:r>
            <a:r>
              <a:rPr lang="en-US" b="1" dirty="0" smtClean="0">
                <a:solidFill>
                  <a:schemeClr val="accent6"/>
                </a:solidFill>
                <a:latin typeface="Courier New" panose="02070309020205020404" pitchFamily="49" charset="0"/>
                <a:cs typeface="Courier New" panose="02070309020205020404" pitchFamily="49" charset="0"/>
              </a:rPr>
              <a:t> </a:t>
            </a:r>
            <a:r>
              <a:rPr lang="en-US" b="1" dirty="0">
                <a:solidFill>
                  <a:schemeClr val="accent6"/>
                </a:solidFill>
                <a:latin typeface="Courier New" panose="02070309020205020404" pitchFamily="49" charset="0"/>
                <a:cs typeface="Courier New" panose="02070309020205020404" pitchFamily="49" charset="0"/>
              </a:rPr>
              <a:t>artisan </a:t>
            </a:r>
            <a:r>
              <a:rPr lang="en-US" b="1" dirty="0" err="1">
                <a:solidFill>
                  <a:schemeClr val="accent6"/>
                </a:solidFill>
                <a:latin typeface="Courier New" panose="02070309020205020404" pitchFamily="49" charset="0"/>
                <a:cs typeface="Courier New" panose="02070309020205020404" pitchFamily="49" charset="0"/>
              </a:rPr>
              <a:t>make:auth</a:t>
            </a:r>
            <a:endParaRPr lang="en-US" b="1" dirty="0">
              <a:solidFill>
                <a:schemeClr val="accent6"/>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53653136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MIGRARI ALE </a:t>
            </a:r>
            <a:r>
              <a:rPr lang="en-US" dirty="0" err="1" smtClean="0"/>
              <a:t>bazelor</a:t>
            </a:r>
            <a:r>
              <a:rPr lang="en-US" dirty="0" smtClean="0"/>
              <a:t> de date</a:t>
            </a:r>
            <a:endParaRPr lang="en-US" dirty="0"/>
          </a:p>
        </p:txBody>
      </p:sp>
      <p:sp>
        <p:nvSpPr>
          <p:cNvPr id="3" name="Content Placeholder 2"/>
          <p:cNvSpPr>
            <a:spLocks noGrp="1"/>
          </p:cNvSpPr>
          <p:nvPr>
            <p:ph idx="1"/>
          </p:nvPr>
        </p:nvSpPr>
        <p:spPr>
          <a:xfrm>
            <a:off x="581192" y="1874520"/>
            <a:ext cx="11029615" cy="4983480"/>
          </a:xfrm>
        </p:spPr>
        <p:txBody>
          <a:bodyPr>
            <a:normAutofit fontScale="85000" lnSpcReduction="20000"/>
          </a:bodyPr>
          <a:lstStyle/>
          <a:p>
            <a:r>
              <a:rPr lang="en-US" dirty="0" smtClean="0"/>
              <a:t>Se </a:t>
            </a:r>
            <a:r>
              <a:rPr lang="en-US" dirty="0" err="1" smtClean="0"/>
              <a:t>utilizeaza</a:t>
            </a:r>
            <a:r>
              <a:rPr lang="en-US" dirty="0" smtClean="0"/>
              <a:t> </a:t>
            </a:r>
            <a:r>
              <a:rPr lang="en-US" dirty="0" err="1" smtClean="0"/>
              <a:t>pentru</a:t>
            </a:r>
            <a:r>
              <a:rPr lang="en-US" dirty="0" smtClean="0"/>
              <a:t> </a:t>
            </a:r>
            <a:r>
              <a:rPr lang="en-US" dirty="0" err="1" smtClean="0"/>
              <a:t>crearea</a:t>
            </a:r>
            <a:r>
              <a:rPr lang="en-US" dirty="0" smtClean="0"/>
              <a:t> </a:t>
            </a:r>
            <a:r>
              <a:rPr lang="en-US" dirty="0" err="1" smtClean="0"/>
              <a:t>sau</a:t>
            </a:r>
            <a:r>
              <a:rPr lang="en-US" dirty="0" smtClean="0"/>
              <a:t> </a:t>
            </a:r>
            <a:r>
              <a:rPr lang="en-US" dirty="0" err="1" smtClean="0"/>
              <a:t>modificarea</a:t>
            </a:r>
            <a:r>
              <a:rPr lang="en-US" dirty="0" smtClean="0"/>
              <a:t> </a:t>
            </a:r>
            <a:r>
              <a:rPr lang="en-US" dirty="0" err="1" smtClean="0"/>
              <a:t>schemei</a:t>
            </a:r>
            <a:r>
              <a:rPr lang="en-US" dirty="0" smtClean="0"/>
              <a:t> </a:t>
            </a:r>
            <a:r>
              <a:rPr lang="en-US" dirty="0" err="1" smtClean="0"/>
              <a:t>bazelor</a:t>
            </a:r>
            <a:r>
              <a:rPr lang="en-US" dirty="0" smtClean="0"/>
              <a:t> de date</a:t>
            </a:r>
          </a:p>
          <a:p>
            <a:pPr marL="0" indent="0">
              <a:buNone/>
            </a:pPr>
            <a:r>
              <a:rPr lang="en-US" sz="1600" b="1" dirty="0">
                <a:solidFill>
                  <a:schemeClr val="accent6"/>
                </a:solidFill>
                <a:latin typeface="Courier New" panose="02070309020205020404" pitchFamily="49" charset="0"/>
                <a:cs typeface="Courier New" panose="02070309020205020404" pitchFamily="49" charset="0"/>
              </a:rPr>
              <a:t>$ </a:t>
            </a:r>
            <a:r>
              <a:rPr lang="en-US" sz="1600" b="1" dirty="0" err="1">
                <a:solidFill>
                  <a:schemeClr val="accent6"/>
                </a:solidFill>
                <a:latin typeface="Courier New" panose="02070309020205020404" pitchFamily="49" charset="0"/>
                <a:cs typeface="Courier New" panose="02070309020205020404" pitchFamily="49" charset="0"/>
              </a:rPr>
              <a:t>php</a:t>
            </a:r>
            <a:r>
              <a:rPr lang="en-US" sz="1600" b="1" dirty="0">
                <a:solidFill>
                  <a:schemeClr val="accent6"/>
                </a:solidFill>
                <a:latin typeface="Courier New" panose="02070309020205020404" pitchFamily="49" charset="0"/>
                <a:cs typeface="Courier New" panose="02070309020205020404" pitchFamily="49" charset="0"/>
              </a:rPr>
              <a:t> artisan </a:t>
            </a:r>
            <a:r>
              <a:rPr lang="en-US" sz="1600" b="1" dirty="0" err="1">
                <a:solidFill>
                  <a:schemeClr val="accent6"/>
                </a:solidFill>
                <a:latin typeface="Courier New" panose="02070309020205020404" pitchFamily="49" charset="0"/>
                <a:cs typeface="Courier New" panose="02070309020205020404" pitchFamily="49" charset="0"/>
              </a:rPr>
              <a:t>make:migration</a:t>
            </a:r>
            <a:r>
              <a:rPr lang="en-US" sz="1600" b="1" dirty="0">
                <a:solidFill>
                  <a:schemeClr val="accent6"/>
                </a:solidFill>
                <a:latin typeface="Courier New" panose="02070309020205020404" pitchFamily="49" charset="0"/>
                <a:cs typeface="Courier New" panose="02070309020205020404" pitchFamily="49" charset="0"/>
              </a:rPr>
              <a:t> </a:t>
            </a:r>
            <a:r>
              <a:rPr lang="en-US" sz="1600" b="1" dirty="0" err="1">
                <a:solidFill>
                  <a:schemeClr val="accent6"/>
                </a:solidFill>
                <a:latin typeface="Courier New" panose="02070309020205020404" pitchFamily="49" charset="0"/>
                <a:cs typeface="Courier New" panose="02070309020205020404" pitchFamily="49" charset="0"/>
              </a:rPr>
              <a:t>create_tasks_table</a:t>
            </a:r>
            <a:r>
              <a:rPr lang="en-US" sz="1600" b="1" dirty="0">
                <a:solidFill>
                  <a:schemeClr val="accent6"/>
                </a:solidFill>
                <a:latin typeface="Courier New" panose="02070309020205020404" pitchFamily="49" charset="0"/>
                <a:cs typeface="Courier New" panose="02070309020205020404" pitchFamily="49" charset="0"/>
              </a:rPr>
              <a:t> --</a:t>
            </a:r>
            <a:r>
              <a:rPr lang="en-US" sz="1600" b="1" dirty="0" smtClean="0">
                <a:solidFill>
                  <a:schemeClr val="accent6"/>
                </a:solidFill>
                <a:latin typeface="Courier New" panose="02070309020205020404" pitchFamily="49" charset="0"/>
                <a:cs typeface="Courier New" panose="02070309020205020404" pitchFamily="49" charset="0"/>
              </a:rPr>
              <a:t>create=tasks</a:t>
            </a:r>
          </a:p>
          <a:p>
            <a:r>
              <a:rPr lang="en-US" dirty="0" smtClean="0"/>
              <a:t>In </a:t>
            </a:r>
            <a:r>
              <a:rPr lang="en-US" dirty="0" smtClean="0">
                <a:latin typeface="Courier New" panose="02070309020205020404" pitchFamily="49" charset="0"/>
                <a:cs typeface="Courier New" panose="02070309020205020404" pitchFamily="49" charset="0"/>
              </a:rPr>
              <a:t>database/migrations</a:t>
            </a:r>
            <a:r>
              <a:rPr lang="en-US" dirty="0" smtClean="0"/>
              <a:t> se </a:t>
            </a:r>
            <a:r>
              <a:rPr lang="en-US" dirty="0" err="1" smtClean="0"/>
              <a:t>vor</a:t>
            </a:r>
            <a:r>
              <a:rPr lang="en-US" dirty="0" smtClean="0"/>
              <a:t> </a:t>
            </a:r>
            <a:r>
              <a:rPr lang="en-US" dirty="0" err="1"/>
              <a:t>crea</a:t>
            </a:r>
            <a:r>
              <a:rPr lang="en-US" dirty="0"/>
              <a:t> </a:t>
            </a:r>
            <a:r>
              <a:rPr lang="en-US" dirty="0" err="1"/>
              <a:t>tabelele</a:t>
            </a:r>
            <a:r>
              <a:rPr lang="en-US" dirty="0"/>
              <a:t> :</a:t>
            </a:r>
            <a:endParaRPr lang="en-US" dirty="0" smtClean="0"/>
          </a:p>
          <a:p>
            <a:pPr lvl="1"/>
            <a:r>
              <a:rPr lang="en-US" dirty="0" smtClean="0">
                <a:latin typeface="Courier New" panose="02070309020205020404" pitchFamily="49" charset="0"/>
                <a:cs typeface="Courier New" panose="02070309020205020404" pitchFamily="49" charset="0"/>
              </a:rPr>
              <a:t>*_</a:t>
            </a:r>
            <a:r>
              <a:rPr lang="en-US" dirty="0" err="1" smtClean="0">
                <a:latin typeface="Courier New" panose="02070309020205020404" pitchFamily="49" charset="0"/>
                <a:cs typeface="Courier New" panose="02070309020205020404" pitchFamily="49" charset="0"/>
              </a:rPr>
              <a:t>create_users_table.php</a:t>
            </a:r>
            <a:r>
              <a:rPr lang="en-US" dirty="0" smtClean="0">
                <a:latin typeface="Courier New" panose="02070309020205020404" pitchFamily="49" charset="0"/>
                <a:cs typeface="Courier New" panose="02070309020205020404" pitchFamily="49" charset="0"/>
              </a:rPr>
              <a:t>;</a:t>
            </a:r>
          </a:p>
          <a:p>
            <a:pPr lvl="1"/>
            <a:r>
              <a:rPr lang="en-US" dirty="0" smtClean="0">
                <a:latin typeface="Courier New" panose="02070309020205020404" pitchFamily="49" charset="0"/>
                <a:cs typeface="Courier New" panose="02070309020205020404" pitchFamily="49" charset="0"/>
              </a:rPr>
              <a:t>*_</a:t>
            </a:r>
            <a:r>
              <a:rPr lang="en-US" dirty="0" err="1" smtClean="0">
                <a:latin typeface="Courier New" panose="02070309020205020404" pitchFamily="49" charset="0"/>
                <a:cs typeface="Courier New" panose="02070309020205020404" pitchFamily="49" charset="0"/>
              </a:rPr>
              <a:t>create_password_resets_table.php</a:t>
            </a:r>
            <a:r>
              <a:rPr lang="en-US" dirty="0" smtClean="0">
                <a:latin typeface="Courier New" panose="02070309020205020404" pitchFamily="49" charset="0"/>
                <a:cs typeface="Courier New" panose="02070309020205020404" pitchFamily="49" charset="0"/>
              </a:rPr>
              <a:t>;</a:t>
            </a:r>
          </a:p>
          <a:p>
            <a:pPr lvl="1"/>
            <a:r>
              <a:rPr lang="en-US" dirty="0" smtClean="0">
                <a:latin typeface="Courier New" panose="02070309020205020404" pitchFamily="49" charset="0"/>
                <a:cs typeface="Courier New" panose="02070309020205020404" pitchFamily="49" charset="0"/>
              </a:rPr>
              <a:t>*_</a:t>
            </a:r>
            <a:r>
              <a:rPr lang="en-US" dirty="0" err="1" smtClean="0">
                <a:latin typeface="Courier New" panose="02070309020205020404" pitchFamily="49" charset="0"/>
                <a:cs typeface="Courier New" panose="02070309020205020404" pitchFamily="49" charset="0"/>
              </a:rPr>
              <a:t>create_tasks_table.php</a:t>
            </a:r>
            <a:endParaRPr lang="en-US" dirty="0" smtClean="0">
              <a:latin typeface="Courier New" panose="02070309020205020404" pitchFamily="49" charset="0"/>
              <a:cs typeface="Courier New" panose="02070309020205020404" pitchFamily="49" charset="0"/>
            </a:endParaRPr>
          </a:p>
          <a:p>
            <a:r>
              <a:rPr lang="en-US" dirty="0" smtClean="0"/>
              <a:t>Se </a:t>
            </a:r>
            <a:r>
              <a:rPr lang="en-US" dirty="0" err="1" smtClean="0"/>
              <a:t>poate</a:t>
            </a:r>
            <a:r>
              <a:rPr lang="en-US" dirty="0" smtClean="0"/>
              <a:t> </a:t>
            </a:r>
            <a:r>
              <a:rPr lang="en-US" dirty="0" err="1" smtClean="0"/>
              <a:t>modifica</a:t>
            </a:r>
            <a:r>
              <a:rPr lang="en-US" dirty="0" smtClean="0"/>
              <a:t> </a:t>
            </a:r>
            <a:r>
              <a:rPr lang="en-US" dirty="0" err="1" smtClean="0"/>
              <a:t>oricand</a:t>
            </a:r>
            <a:r>
              <a:rPr lang="en-US" dirty="0" smtClean="0"/>
              <a:t> schema </a:t>
            </a:r>
            <a:r>
              <a:rPr lang="en-US" dirty="0" err="1" smtClean="0"/>
              <a:t>unui</a:t>
            </a:r>
            <a:r>
              <a:rPr lang="en-US" dirty="0" smtClean="0"/>
              <a:t> </a:t>
            </a:r>
            <a:r>
              <a:rPr lang="en-US" dirty="0" err="1" smtClean="0"/>
              <a:t>tabel</a:t>
            </a:r>
            <a:r>
              <a:rPr lang="en-US" dirty="0" smtClean="0"/>
              <a:t>, </a:t>
            </a:r>
            <a:r>
              <a:rPr lang="en-US" dirty="0" err="1" smtClean="0"/>
              <a:t>modificand</a:t>
            </a:r>
            <a:r>
              <a:rPr lang="en-US" dirty="0" smtClean="0"/>
              <a:t> </a:t>
            </a:r>
            <a:r>
              <a:rPr lang="en-US" dirty="0" err="1" smtClean="0"/>
              <a:t>codul</a:t>
            </a:r>
            <a:r>
              <a:rPr lang="en-US" dirty="0" smtClean="0"/>
              <a:t> </a:t>
            </a:r>
            <a:r>
              <a:rPr lang="en-US" dirty="0" err="1" smtClean="0"/>
              <a:t>generat</a:t>
            </a:r>
            <a:endParaRPr lang="en-US" dirty="0" smtClean="0"/>
          </a:p>
          <a:p>
            <a:pPr marL="0" indent="0">
              <a:buNone/>
            </a:pPr>
            <a:r>
              <a:rPr lang="en-US" sz="1600" dirty="0">
                <a:latin typeface="Courier New" panose="02070309020205020404" pitchFamily="49" charset="0"/>
                <a:cs typeface="Courier New" panose="02070309020205020404" pitchFamily="49" charset="0"/>
              </a:rPr>
              <a:t>public function up()</a:t>
            </a:r>
          </a:p>
          <a:p>
            <a:pPr marL="0" indent="0">
              <a:buNone/>
            </a:pPr>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Schema::create('tasks', function (Blueprint $table) {</a:t>
            </a:r>
          </a:p>
          <a:p>
            <a:pPr marL="0" indent="0">
              <a:buNone/>
            </a:pPr>
            <a:r>
              <a:rPr lang="en-US" sz="1600" dirty="0">
                <a:latin typeface="Courier New" panose="02070309020205020404" pitchFamily="49" charset="0"/>
                <a:cs typeface="Courier New" panose="02070309020205020404" pitchFamily="49" charset="0"/>
              </a:rPr>
              <a:t>	  $table-&gt;increments('id');</a:t>
            </a:r>
          </a:p>
          <a:p>
            <a:pPr marL="0" indent="0">
              <a:buNone/>
            </a:pPr>
            <a:r>
              <a:rPr lang="en-US" sz="1600" dirty="0">
                <a:latin typeface="Courier New" panose="02070309020205020404" pitchFamily="49" charset="0"/>
                <a:cs typeface="Courier New" panose="02070309020205020404" pitchFamily="49" charset="0"/>
              </a:rPr>
              <a:t>	  $table-&gt;string('description');</a:t>
            </a:r>
          </a:p>
          <a:p>
            <a:pPr marL="0" indent="0">
              <a:buNone/>
            </a:pPr>
            <a:r>
              <a:rPr lang="en-US" sz="1600" dirty="0">
                <a:latin typeface="Courier New" panose="02070309020205020404" pitchFamily="49" charset="0"/>
                <a:cs typeface="Courier New" panose="02070309020205020404" pitchFamily="49" charset="0"/>
              </a:rPr>
              <a:t>	  $table-&gt;integer('</a:t>
            </a:r>
            <a:r>
              <a:rPr lang="en-US" sz="1600" dirty="0" err="1">
                <a:latin typeface="Courier New" panose="02070309020205020404" pitchFamily="49" charset="0"/>
                <a:cs typeface="Courier New" panose="02070309020205020404" pitchFamily="49" charset="0"/>
              </a:rPr>
              <a:t>user_id</a:t>
            </a:r>
            <a:r>
              <a:rPr lang="en-US" sz="1600" dirty="0">
                <a:latin typeface="Courier New" panose="02070309020205020404" pitchFamily="49" charset="0"/>
                <a:cs typeface="Courier New" panose="02070309020205020404" pitchFamily="49" charset="0"/>
              </a:rPr>
              <a:t>')-&gt;unsigned()-&gt;index();</a:t>
            </a:r>
          </a:p>
          <a:p>
            <a:pPr marL="0" indent="0">
              <a:buNone/>
            </a:pPr>
            <a:r>
              <a:rPr lang="en-US" sz="1600" dirty="0">
                <a:latin typeface="Courier New" panose="02070309020205020404" pitchFamily="49" charset="0"/>
                <a:cs typeface="Courier New" panose="02070309020205020404" pitchFamily="49" charset="0"/>
              </a:rPr>
              <a:t>	  $table-&gt;timestamps</a:t>
            </a:r>
            <a:r>
              <a:rPr lang="en-US" sz="1600" dirty="0" smtClean="0">
                <a:latin typeface="Courier New" panose="02070309020205020404" pitchFamily="49" charset="0"/>
                <a:cs typeface="Courier New" panose="02070309020205020404" pitchFamily="49" charset="0"/>
              </a:rPr>
              <a:t>();</a:t>
            </a:r>
          </a:p>
          <a:p>
            <a:pPr marL="0" indent="0">
              <a:buNone/>
            </a:pPr>
            <a:r>
              <a:rPr lang="en-US" sz="1600" dirty="0" smtClean="0">
                <a:latin typeface="Courier New" panose="02070309020205020404" pitchFamily="49" charset="0"/>
                <a:cs typeface="Courier New" panose="02070309020205020404" pitchFamily="49" charset="0"/>
              </a:rPr>
              <a:t>});}</a:t>
            </a:r>
          </a:p>
          <a:p>
            <a:pPr marL="0" indent="0">
              <a:buNone/>
            </a:pPr>
            <a:endParaRPr lang="en-US" sz="1600" dirty="0">
              <a:latin typeface="Courier New" panose="02070309020205020404" pitchFamily="49" charset="0"/>
              <a:cs typeface="Courier New" panose="02070309020205020404" pitchFamily="49" charset="0"/>
            </a:endParaRPr>
          </a:p>
          <a:p>
            <a:pPr marL="0" indent="0">
              <a:buNone/>
            </a:pPr>
            <a:r>
              <a:rPr lang="en-US" sz="1600" b="1" dirty="0">
                <a:solidFill>
                  <a:schemeClr val="accent6"/>
                </a:solidFill>
                <a:latin typeface="Courier New" panose="02070309020205020404" pitchFamily="49" charset="0"/>
                <a:cs typeface="Courier New" panose="02070309020205020404" pitchFamily="49" charset="0"/>
              </a:rPr>
              <a:t>$ </a:t>
            </a:r>
            <a:r>
              <a:rPr lang="en-US" sz="1600" b="1" dirty="0" err="1">
                <a:solidFill>
                  <a:schemeClr val="accent6"/>
                </a:solidFill>
                <a:latin typeface="Courier New" panose="02070309020205020404" pitchFamily="49" charset="0"/>
                <a:cs typeface="Courier New" panose="02070309020205020404" pitchFamily="49" charset="0"/>
              </a:rPr>
              <a:t>php</a:t>
            </a:r>
            <a:r>
              <a:rPr lang="en-US" sz="1600" b="1" dirty="0">
                <a:solidFill>
                  <a:schemeClr val="accent6"/>
                </a:solidFill>
                <a:latin typeface="Courier New" panose="02070309020205020404" pitchFamily="49" charset="0"/>
                <a:cs typeface="Courier New" panose="02070309020205020404" pitchFamily="49" charset="0"/>
              </a:rPr>
              <a:t> artisan migrate</a:t>
            </a:r>
          </a:p>
        </p:txBody>
      </p:sp>
    </p:spTree>
    <p:extLst>
      <p:ext uri="{BB962C8B-B14F-4D97-AF65-F5344CB8AC3E}">
        <p14:creationId xmlns:p14="http://schemas.microsoft.com/office/powerpoint/2010/main" val="283895890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Modele</a:t>
            </a:r>
            <a:endParaRPr lang="en-US" dirty="0"/>
          </a:p>
        </p:txBody>
      </p:sp>
      <p:sp>
        <p:nvSpPr>
          <p:cNvPr id="3" name="Content Placeholder 2"/>
          <p:cNvSpPr>
            <a:spLocks noGrp="1"/>
          </p:cNvSpPr>
          <p:nvPr>
            <p:ph idx="1"/>
          </p:nvPr>
        </p:nvSpPr>
        <p:spPr/>
        <p:txBody>
          <a:bodyPr/>
          <a:lstStyle/>
          <a:p>
            <a:r>
              <a:rPr lang="en-US" dirty="0" err="1" smtClean="0"/>
              <a:t>Fiecarui</a:t>
            </a:r>
            <a:r>
              <a:rPr lang="en-US" dirty="0" smtClean="0"/>
              <a:t> </a:t>
            </a:r>
            <a:r>
              <a:rPr lang="en-US" dirty="0" err="1" smtClean="0"/>
              <a:t>tabel</a:t>
            </a:r>
            <a:r>
              <a:rPr lang="en-US" dirty="0" smtClean="0"/>
              <a:t> din </a:t>
            </a:r>
            <a:r>
              <a:rPr lang="en-US" dirty="0" err="1" smtClean="0"/>
              <a:t>baza</a:t>
            </a:r>
            <a:r>
              <a:rPr lang="en-US" dirty="0" smtClean="0"/>
              <a:t> de date ii </a:t>
            </a:r>
            <a:r>
              <a:rPr lang="en-US" dirty="0" err="1" smtClean="0"/>
              <a:t>corespunde</a:t>
            </a:r>
            <a:r>
              <a:rPr lang="en-US" dirty="0" smtClean="0"/>
              <a:t> un model</a:t>
            </a:r>
          </a:p>
          <a:p>
            <a:pPr marL="0" indent="0">
              <a:buNone/>
            </a:pPr>
            <a:r>
              <a:rPr lang="en-US" b="1" dirty="0">
                <a:solidFill>
                  <a:schemeClr val="accent6"/>
                </a:solidFill>
                <a:latin typeface="Courier New" panose="02070309020205020404" pitchFamily="49" charset="0"/>
                <a:cs typeface="Courier New" panose="02070309020205020404" pitchFamily="49" charset="0"/>
              </a:rPr>
              <a:t>$ </a:t>
            </a:r>
            <a:r>
              <a:rPr lang="en-US" b="1" dirty="0" err="1">
                <a:solidFill>
                  <a:schemeClr val="accent6"/>
                </a:solidFill>
                <a:latin typeface="Courier New" panose="02070309020205020404" pitchFamily="49" charset="0"/>
                <a:cs typeface="Courier New" panose="02070309020205020404" pitchFamily="49" charset="0"/>
              </a:rPr>
              <a:t>php</a:t>
            </a:r>
            <a:r>
              <a:rPr lang="en-US" b="1" dirty="0">
                <a:solidFill>
                  <a:schemeClr val="accent6"/>
                </a:solidFill>
                <a:latin typeface="Courier New" panose="02070309020205020404" pitchFamily="49" charset="0"/>
                <a:cs typeface="Courier New" panose="02070309020205020404" pitchFamily="49" charset="0"/>
              </a:rPr>
              <a:t> artisan </a:t>
            </a:r>
            <a:r>
              <a:rPr lang="en-US" b="1" dirty="0" err="1">
                <a:solidFill>
                  <a:schemeClr val="accent6"/>
                </a:solidFill>
                <a:latin typeface="Courier New" panose="02070309020205020404" pitchFamily="49" charset="0"/>
                <a:cs typeface="Courier New" panose="02070309020205020404" pitchFamily="49" charset="0"/>
              </a:rPr>
              <a:t>make:model</a:t>
            </a:r>
            <a:r>
              <a:rPr lang="en-US" b="1" dirty="0">
                <a:solidFill>
                  <a:schemeClr val="accent6"/>
                </a:solidFill>
                <a:latin typeface="Courier New" panose="02070309020205020404" pitchFamily="49" charset="0"/>
                <a:cs typeface="Courier New" panose="02070309020205020404" pitchFamily="49" charset="0"/>
              </a:rPr>
              <a:t> </a:t>
            </a:r>
            <a:r>
              <a:rPr lang="en-US" b="1" dirty="0" smtClean="0">
                <a:solidFill>
                  <a:schemeClr val="accent6"/>
                </a:solidFill>
                <a:latin typeface="Courier New" panose="02070309020205020404" pitchFamily="49" charset="0"/>
                <a:cs typeface="Courier New" panose="02070309020205020404" pitchFamily="49" charset="0"/>
              </a:rPr>
              <a:t>Task</a:t>
            </a:r>
          </a:p>
          <a:p>
            <a:pPr marL="0" indent="0">
              <a:buNone/>
            </a:pPr>
            <a:endParaRPr lang="en-US" dirty="0"/>
          </a:p>
        </p:txBody>
      </p:sp>
    </p:spTree>
    <p:extLst>
      <p:ext uri="{BB962C8B-B14F-4D97-AF65-F5344CB8AC3E}">
        <p14:creationId xmlns:p14="http://schemas.microsoft.com/office/powerpoint/2010/main" val="118482412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RELATII ONE TO MANY – TASK MODEL</a:t>
            </a:r>
            <a:endParaRPr lang="en-US" dirty="0"/>
          </a:p>
        </p:txBody>
      </p:sp>
      <p:sp>
        <p:nvSpPr>
          <p:cNvPr id="3" name="Content Placeholder 2"/>
          <p:cNvSpPr>
            <a:spLocks noGrp="1"/>
          </p:cNvSpPr>
          <p:nvPr>
            <p:ph idx="1"/>
          </p:nvPr>
        </p:nvSpPr>
        <p:spPr/>
        <p:txBody>
          <a:bodyPr/>
          <a:lstStyle/>
          <a:p>
            <a:pPr marL="0" indent="0">
              <a:buNone/>
            </a:pPr>
            <a:r>
              <a:rPr lang="en-US" dirty="0">
                <a:latin typeface="Courier New" panose="02070309020205020404" pitchFamily="49" charset="0"/>
                <a:cs typeface="Courier New" panose="02070309020205020404" pitchFamily="49" charset="0"/>
              </a:rPr>
              <a:t>class Task extends Model</a:t>
            </a:r>
          </a:p>
          <a:p>
            <a:pPr marL="0" indent="0">
              <a:buNone/>
            </a:pPr>
            <a:r>
              <a:rPr lang="en-US" dirty="0">
                <a:latin typeface="Courier New" panose="02070309020205020404" pitchFamily="49" charset="0"/>
                <a:cs typeface="Courier New" panose="02070309020205020404" pitchFamily="49" charset="0"/>
              </a:rPr>
              <a:t>{    </a:t>
            </a:r>
          </a:p>
          <a:p>
            <a:pPr marL="0" indent="0">
              <a:buNone/>
            </a:pPr>
            <a:r>
              <a:rPr lang="en-US" dirty="0">
                <a:latin typeface="Courier New" panose="02070309020205020404" pitchFamily="49" charset="0"/>
                <a:cs typeface="Courier New" panose="02070309020205020404" pitchFamily="49" charset="0"/>
              </a:rPr>
              <a:t>    public function user()</a:t>
            </a:r>
          </a:p>
          <a:p>
            <a:pPr marL="0" indent="0">
              <a:buNone/>
            </a:pPr>
            <a:r>
              <a:rPr lang="en-US" dirty="0">
                <a:latin typeface="Courier New" panose="02070309020205020404" pitchFamily="49" charset="0"/>
                <a:cs typeface="Courier New" panose="02070309020205020404" pitchFamily="49" charset="0"/>
              </a:rPr>
              <a:t>    {</a:t>
            </a:r>
          </a:p>
          <a:p>
            <a:pPr marL="0" indent="0">
              <a:buNone/>
            </a:pPr>
            <a:r>
              <a:rPr lang="en-US" dirty="0">
                <a:latin typeface="Courier New" panose="02070309020205020404" pitchFamily="49" charset="0"/>
                <a:cs typeface="Courier New" panose="02070309020205020404" pitchFamily="49" charset="0"/>
              </a:rPr>
              <a:t>    	return $this-&gt;</a:t>
            </a:r>
            <a:r>
              <a:rPr lang="en-US" dirty="0" err="1">
                <a:latin typeface="Courier New" panose="02070309020205020404" pitchFamily="49" charset="0"/>
                <a:cs typeface="Courier New" panose="02070309020205020404" pitchFamily="49" charset="0"/>
              </a:rPr>
              <a:t>belongsTo</a:t>
            </a:r>
            <a:r>
              <a:rPr lang="en-US" dirty="0">
                <a:latin typeface="Courier New" panose="02070309020205020404" pitchFamily="49" charset="0"/>
                <a:cs typeface="Courier New" panose="02070309020205020404" pitchFamily="49" charset="0"/>
              </a:rPr>
              <a:t>(User::class);</a:t>
            </a:r>
          </a:p>
          <a:p>
            <a:pPr marL="0" indent="0">
              <a:buNone/>
            </a:pPr>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a:t>
            </a:r>
            <a:r>
              <a:rPr lang="en-US" dirty="0">
                <a:latin typeface="Courier New" panose="02070309020205020404" pitchFamily="49" charset="0"/>
                <a:cs typeface="Courier New" panose="02070309020205020404" pitchFamily="49" charset="0"/>
              </a:rPr>
              <a:t>	  </a:t>
            </a:r>
          </a:p>
          <a:p>
            <a:pPr marL="0" indent="0">
              <a:buNone/>
            </a:pPr>
            <a:r>
              <a:rPr lang="en-US"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14861494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dirty="0" smtClean="0"/>
              <a:t>Avantaje</a:t>
            </a:r>
            <a:endParaRPr lang="en-US" dirty="0"/>
          </a:p>
        </p:txBody>
      </p:sp>
      <p:sp>
        <p:nvSpPr>
          <p:cNvPr id="3" name="Content Placeholder 2"/>
          <p:cNvSpPr>
            <a:spLocks noGrp="1"/>
          </p:cNvSpPr>
          <p:nvPr>
            <p:ph idx="1"/>
          </p:nvPr>
        </p:nvSpPr>
        <p:spPr/>
        <p:txBody>
          <a:bodyPr/>
          <a:lstStyle/>
          <a:p>
            <a:r>
              <a:rPr lang="ro-RO" dirty="0" smtClean="0"/>
              <a:t>Simplu – functionalitatile sunt usor de intels si implementat</a:t>
            </a:r>
            <a:r>
              <a:rPr lang="en-US" dirty="0" smtClean="0"/>
              <a:t>;</a:t>
            </a:r>
            <a:endParaRPr lang="ro-RO" dirty="0" smtClean="0"/>
          </a:p>
          <a:p>
            <a:r>
              <a:rPr lang="ro-RO" dirty="0" smtClean="0"/>
              <a:t>Elegant</a:t>
            </a:r>
            <a:r>
              <a:rPr lang="en-US" dirty="0" smtClean="0"/>
              <a:t> – </a:t>
            </a:r>
            <a:r>
              <a:rPr lang="en-US" dirty="0" err="1" smtClean="0"/>
              <a:t>functiile</a:t>
            </a:r>
            <a:r>
              <a:rPr lang="en-US" dirty="0" smtClean="0"/>
              <a:t> </a:t>
            </a:r>
            <a:r>
              <a:rPr lang="en-US" dirty="0" err="1" smtClean="0"/>
              <a:t>implementate</a:t>
            </a:r>
            <a:r>
              <a:rPr lang="en-US" dirty="0" smtClean="0"/>
              <a:t> se pot </a:t>
            </a:r>
            <a:r>
              <a:rPr lang="en-US" dirty="0" err="1" smtClean="0"/>
              <a:t>folosi</a:t>
            </a:r>
            <a:r>
              <a:rPr lang="en-US" dirty="0" smtClean="0"/>
              <a:t> cu </a:t>
            </a:r>
            <a:r>
              <a:rPr lang="en-US" dirty="0" err="1" smtClean="0"/>
              <a:t>configurari</a:t>
            </a:r>
            <a:r>
              <a:rPr lang="en-US" dirty="0" smtClean="0"/>
              <a:t> </a:t>
            </a:r>
            <a:r>
              <a:rPr lang="en-US" dirty="0" err="1" smtClean="0"/>
              <a:t>minimale</a:t>
            </a:r>
            <a:endParaRPr lang="ro-RO" dirty="0" smtClean="0"/>
          </a:p>
          <a:p>
            <a:r>
              <a:rPr lang="ro-RO" dirty="0" smtClean="0"/>
              <a:t>Bine documentat</a:t>
            </a:r>
            <a:r>
              <a:rPr lang="en-US" dirty="0" smtClean="0"/>
              <a:t> – </a:t>
            </a:r>
            <a:r>
              <a:rPr lang="en-US" dirty="0" err="1" smtClean="0"/>
              <a:t>documentatia</a:t>
            </a:r>
            <a:r>
              <a:rPr lang="en-US" dirty="0" smtClean="0"/>
              <a:t> </a:t>
            </a:r>
            <a:r>
              <a:rPr lang="en-US" dirty="0" err="1" smtClean="0"/>
              <a:t>Laravel</a:t>
            </a:r>
            <a:r>
              <a:rPr lang="en-US" dirty="0" smtClean="0"/>
              <a:t> </a:t>
            </a:r>
            <a:r>
              <a:rPr lang="en-US" dirty="0" err="1" smtClean="0"/>
              <a:t>este</a:t>
            </a:r>
            <a:r>
              <a:rPr lang="en-US" dirty="0" smtClean="0"/>
              <a:t> </a:t>
            </a:r>
            <a:r>
              <a:rPr lang="en-US" dirty="0" err="1" smtClean="0"/>
              <a:t>completa</a:t>
            </a:r>
            <a:r>
              <a:rPr lang="en-US" dirty="0" smtClean="0"/>
              <a:t> </a:t>
            </a:r>
            <a:r>
              <a:rPr lang="en-US" dirty="0" err="1" smtClean="0"/>
              <a:t>si</a:t>
            </a:r>
            <a:r>
              <a:rPr lang="en-US" dirty="0" smtClean="0"/>
              <a:t> up to date (</a:t>
            </a:r>
            <a:r>
              <a:rPr lang="en-US" dirty="0" err="1" smtClean="0"/>
              <a:t>inainte</a:t>
            </a:r>
            <a:r>
              <a:rPr lang="en-US" dirty="0" smtClean="0"/>
              <a:t> de </a:t>
            </a:r>
            <a:r>
              <a:rPr lang="en-US" dirty="0" err="1" smtClean="0"/>
              <a:t>releas-ul</a:t>
            </a:r>
            <a:r>
              <a:rPr lang="en-US" dirty="0" smtClean="0"/>
              <a:t> </a:t>
            </a:r>
            <a:r>
              <a:rPr lang="en-US" dirty="0" err="1" smtClean="0"/>
              <a:t>ultimei</a:t>
            </a:r>
            <a:r>
              <a:rPr lang="en-US" dirty="0" smtClean="0"/>
              <a:t> </a:t>
            </a:r>
            <a:r>
              <a:rPr lang="en-US" dirty="0" err="1" smtClean="0"/>
              <a:t>versiuni</a:t>
            </a:r>
            <a:r>
              <a:rPr lang="en-US" dirty="0" smtClean="0"/>
              <a:t>)</a:t>
            </a:r>
          </a:p>
          <a:p>
            <a:r>
              <a:rPr lang="en-US" dirty="0">
                <a:hlinkClick r:id="rId2"/>
              </a:rPr>
              <a:t>https://</a:t>
            </a:r>
            <a:r>
              <a:rPr lang="en-US" dirty="0" smtClean="0">
                <a:hlinkClick r:id="rId2"/>
              </a:rPr>
              <a:t>laravel.com/docs/5.5</a:t>
            </a:r>
            <a:r>
              <a:rPr lang="en-US" dirty="0" smtClean="0"/>
              <a:t> </a:t>
            </a:r>
          </a:p>
          <a:p>
            <a:endParaRPr lang="en-US" dirty="0"/>
          </a:p>
          <a:p>
            <a:r>
              <a:rPr lang="en-US" dirty="0" err="1" smtClean="0"/>
              <a:t>Bazat</a:t>
            </a:r>
            <a:r>
              <a:rPr lang="en-US" dirty="0" smtClean="0"/>
              <a:t> </a:t>
            </a:r>
            <a:r>
              <a:rPr lang="en-US" dirty="0" err="1" smtClean="0"/>
              <a:t>pe</a:t>
            </a:r>
            <a:r>
              <a:rPr lang="en-US" dirty="0" smtClean="0"/>
              <a:t> </a:t>
            </a:r>
            <a:r>
              <a:rPr lang="en-US" dirty="0" err="1" smtClean="0"/>
              <a:t>arhitectura</a:t>
            </a:r>
            <a:r>
              <a:rPr lang="en-US" dirty="0" smtClean="0"/>
              <a:t> MVC</a:t>
            </a:r>
          </a:p>
          <a:p>
            <a:r>
              <a:rPr lang="en-US" dirty="0" smtClean="0"/>
              <a:t>&gt;&gt;&gt; </a:t>
            </a:r>
            <a:r>
              <a:rPr lang="en-US" dirty="0" err="1" smtClean="0"/>
              <a:t>Rezultate</a:t>
            </a:r>
            <a:r>
              <a:rPr lang="en-US" dirty="0" smtClean="0"/>
              <a:t> </a:t>
            </a:r>
            <a:r>
              <a:rPr lang="en-US" dirty="0" err="1" smtClean="0"/>
              <a:t>eficiente</a:t>
            </a:r>
            <a:r>
              <a:rPr lang="en-US" dirty="0" smtClean="0"/>
              <a:t> (</a:t>
            </a:r>
            <a:r>
              <a:rPr lang="en-US" dirty="0" err="1" smtClean="0"/>
              <a:t>linii</a:t>
            </a:r>
            <a:r>
              <a:rPr lang="en-US" dirty="0" smtClean="0"/>
              <a:t> de cod </a:t>
            </a:r>
            <a:r>
              <a:rPr lang="en-US" dirty="0" err="1" smtClean="0"/>
              <a:t>putine</a:t>
            </a:r>
            <a:r>
              <a:rPr lang="en-US" dirty="0" smtClean="0"/>
              <a:t>, cod </a:t>
            </a:r>
            <a:r>
              <a:rPr lang="en-US" dirty="0" err="1" smtClean="0"/>
              <a:t>scris</a:t>
            </a:r>
            <a:r>
              <a:rPr lang="en-US" dirty="0" smtClean="0"/>
              <a:t> </a:t>
            </a:r>
            <a:r>
              <a:rPr lang="en-US" dirty="0" err="1" smtClean="0"/>
              <a:t>eficient</a:t>
            </a:r>
            <a:r>
              <a:rPr lang="en-US" dirty="0" smtClean="0"/>
              <a:t>)</a:t>
            </a:r>
            <a:endParaRPr lang="en-US" dirty="0"/>
          </a:p>
        </p:txBody>
      </p:sp>
    </p:spTree>
    <p:extLst>
      <p:ext uri="{BB962C8B-B14F-4D97-AF65-F5344CB8AC3E}">
        <p14:creationId xmlns:p14="http://schemas.microsoft.com/office/powerpoint/2010/main" val="141344315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RELATII ONE TO MANY – USER MODEL</a:t>
            </a:r>
            <a:endParaRPr lang="en-US" dirty="0"/>
          </a:p>
        </p:txBody>
      </p:sp>
      <p:sp>
        <p:nvSpPr>
          <p:cNvPr id="3" name="Content Placeholder 2"/>
          <p:cNvSpPr>
            <a:spLocks noGrp="1"/>
          </p:cNvSpPr>
          <p:nvPr>
            <p:ph idx="1"/>
          </p:nvPr>
        </p:nvSpPr>
        <p:spPr/>
        <p:txBody>
          <a:bodyPr/>
          <a:lstStyle/>
          <a:p>
            <a:pPr marL="0" indent="0">
              <a:buNone/>
            </a:pPr>
            <a:r>
              <a:rPr lang="en-US" dirty="0">
                <a:latin typeface="Courier New" panose="02070309020205020404" pitchFamily="49" charset="0"/>
                <a:cs typeface="Courier New" panose="02070309020205020404" pitchFamily="49" charset="0"/>
              </a:rPr>
              <a:t>class User extends Authenticatable</a:t>
            </a:r>
          </a:p>
          <a:p>
            <a:pPr marL="0" indent="0">
              <a:buNone/>
            </a:pPr>
            <a:r>
              <a:rPr lang="en-US" dirty="0">
                <a:latin typeface="Courier New" panose="02070309020205020404" pitchFamily="49" charset="0"/>
                <a:cs typeface="Courier New" panose="02070309020205020404" pitchFamily="49" charset="0"/>
              </a:rPr>
              <a:t>{    </a:t>
            </a:r>
          </a:p>
          <a:p>
            <a:pPr marL="0" indent="0">
              <a:buNone/>
            </a:pPr>
            <a:r>
              <a:rPr lang="en-US" dirty="0">
                <a:latin typeface="Courier New" panose="02070309020205020404" pitchFamily="49" charset="0"/>
                <a:cs typeface="Courier New" panose="02070309020205020404" pitchFamily="49" charset="0"/>
              </a:rPr>
              <a:t>    public function tasks()</a:t>
            </a:r>
          </a:p>
          <a:p>
            <a:pPr marL="0" indent="0">
              <a:buNone/>
            </a:pPr>
            <a:r>
              <a:rPr lang="en-US" dirty="0">
                <a:latin typeface="Courier New" panose="02070309020205020404" pitchFamily="49" charset="0"/>
                <a:cs typeface="Courier New" panose="02070309020205020404" pitchFamily="49" charset="0"/>
              </a:rPr>
              <a:t>    {</a:t>
            </a:r>
          </a:p>
          <a:p>
            <a:pPr marL="0" indent="0">
              <a:buNone/>
            </a:pPr>
            <a:r>
              <a:rPr lang="en-US" dirty="0">
                <a:latin typeface="Courier New" panose="02070309020205020404" pitchFamily="49" charset="0"/>
                <a:cs typeface="Courier New" panose="02070309020205020404" pitchFamily="49" charset="0"/>
              </a:rPr>
              <a:t>    	return $this-&gt;</a:t>
            </a:r>
            <a:r>
              <a:rPr lang="en-US" dirty="0" err="1">
                <a:latin typeface="Courier New" panose="02070309020205020404" pitchFamily="49" charset="0"/>
                <a:cs typeface="Courier New" panose="02070309020205020404" pitchFamily="49" charset="0"/>
              </a:rPr>
              <a:t>hasMany</a:t>
            </a:r>
            <a:r>
              <a:rPr lang="en-US" dirty="0">
                <a:latin typeface="Courier New" panose="02070309020205020404" pitchFamily="49" charset="0"/>
                <a:cs typeface="Courier New" panose="02070309020205020404" pitchFamily="49" charset="0"/>
              </a:rPr>
              <a:t>(Task::class);</a:t>
            </a:r>
          </a:p>
          <a:p>
            <a:pPr marL="0" indent="0">
              <a:buNone/>
            </a:pPr>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a:t>
            </a:r>
            <a:r>
              <a:rPr lang="en-US" dirty="0">
                <a:latin typeface="Courier New" panose="02070309020205020404" pitchFamily="49" charset="0"/>
                <a:cs typeface="Courier New" panose="02070309020205020404" pitchFamily="49" charset="0"/>
              </a:rPr>
              <a:t>	  </a:t>
            </a:r>
          </a:p>
          <a:p>
            <a:pPr marL="0" indent="0">
              <a:buNone/>
            </a:pPr>
            <a:r>
              <a:rPr lang="en-US"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41528634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RUTE</a:t>
            </a:r>
            <a:endParaRPr lang="en-US" dirty="0"/>
          </a:p>
        </p:txBody>
      </p:sp>
      <p:sp>
        <p:nvSpPr>
          <p:cNvPr id="3" name="Content Placeholder 2"/>
          <p:cNvSpPr>
            <a:spLocks noGrp="1"/>
          </p:cNvSpPr>
          <p:nvPr>
            <p:ph idx="1"/>
          </p:nvPr>
        </p:nvSpPr>
        <p:spPr/>
        <p:txBody>
          <a:bodyPr/>
          <a:lstStyle/>
          <a:p>
            <a:r>
              <a:rPr lang="en-US" dirty="0" err="1" smtClean="0"/>
              <a:t>Acceptarea</a:t>
            </a:r>
            <a:r>
              <a:rPr lang="en-US" dirty="0" smtClean="0"/>
              <a:t> </a:t>
            </a:r>
            <a:r>
              <a:rPr lang="en-US" dirty="0" err="1" smtClean="0"/>
              <a:t>tuturor</a:t>
            </a:r>
            <a:r>
              <a:rPr lang="en-US" dirty="0" smtClean="0"/>
              <a:t> </a:t>
            </a:r>
            <a:r>
              <a:rPr lang="en-US" dirty="0" err="1" smtClean="0"/>
              <a:t>cererilor</a:t>
            </a:r>
            <a:r>
              <a:rPr lang="en-US" dirty="0" smtClean="0"/>
              <a:t> </a:t>
            </a:r>
            <a:r>
              <a:rPr lang="en-US" dirty="0" err="1" smtClean="0"/>
              <a:t>si</a:t>
            </a:r>
            <a:r>
              <a:rPr lang="en-US" dirty="0" smtClean="0"/>
              <a:t> </a:t>
            </a:r>
            <a:r>
              <a:rPr lang="en-US" dirty="0" err="1" smtClean="0"/>
              <a:t>redirectionarea</a:t>
            </a:r>
            <a:r>
              <a:rPr lang="en-US" dirty="0" smtClean="0"/>
              <a:t> la </a:t>
            </a:r>
            <a:r>
              <a:rPr lang="en-US" dirty="0" err="1" smtClean="0"/>
              <a:t>functia</a:t>
            </a:r>
            <a:r>
              <a:rPr lang="en-US" dirty="0" smtClean="0"/>
              <a:t> care </a:t>
            </a:r>
            <a:r>
              <a:rPr lang="en-US" dirty="0" err="1" smtClean="0"/>
              <a:t>manipuleaza</a:t>
            </a:r>
            <a:r>
              <a:rPr lang="en-US" dirty="0" smtClean="0"/>
              <a:t> </a:t>
            </a:r>
            <a:r>
              <a:rPr lang="en-US" dirty="0" err="1" smtClean="0"/>
              <a:t>cererea</a:t>
            </a:r>
            <a:endParaRPr lang="en-US" dirty="0" smtClean="0"/>
          </a:p>
          <a:p>
            <a:r>
              <a:rPr lang="en-US" dirty="0" err="1" smtClean="0"/>
              <a:t>Rute</a:t>
            </a:r>
            <a:r>
              <a:rPr lang="en-US" dirty="0" smtClean="0"/>
              <a:t> </a:t>
            </a:r>
            <a:r>
              <a:rPr lang="en-US" dirty="0" err="1" smtClean="0"/>
              <a:t>posibile</a:t>
            </a:r>
            <a:r>
              <a:rPr lang="en-US" dirty="0" smtClean="0"/>
              <a:t> in </a:t>
            </a:r>
            <a:r>
              <a:rPr lang="en-US" dirty="0" err="1" smtClean="0"/>
              <a:t>aplicatie</a:t>
            </a:r>
            <a:r>
              <a:rPr lang="en-US" dirty="0" smtClean="0"/>
              <a:t>:</a:t>
            </a:r>
          </a:p>
          <a:p>
            <a:pPr lvl="1"/>
            <a:r>
              <a:rPr lang="en-US" dirty="0" smtClean="0"/>
              <a:t>Login</a:t>
            </a:r>
          </a:p>
          <a:p>
            <a:pPr lvl="1"/>
            <a:r>
              <a:rPr lang="en-US" dirty="0" smtClean="0"/>
              <a:t>Register</a:t>
            </a:r>
          </a:p>
          <a:p>
            <a:pPr lvl="1"/>
            <a:r>
              <a:rPr lang="en-US" dirty="0" err="1" smtClean="0"/>
              <a:t>Afisare</a:t>
            </a:r>
            <a:r>
              <a:rPr lang="en-US" dirty="0" smtClean="0"/>
              <a:t> task-</a:t>
            </a:r>
            <a:r>
              <a:rPr lang="en-US" dirty="0" err="1" smtClean="0"/>
              <a:t>uri</a:t>
            </a:r>
            <a:endParaRPr lang="en-US" dirty="0" smtClean="0"/>
          </a:p>
          <a:p>
            <a:pPr lvl="1"/>
            <a:r>
              <a:rPr lang="en-US" dirty="0" err="1" smtClean="0"/>
              <a:t>Adaugare</a:t>
            </a:r>
            <a:r>
              <a:rPr lang="en-US" dirty="0" smtClean="0"/>
              <a:t> task </a:t>
            </a:r>
            <a:r>
              <a:rPr lang="en-US" dirty="0" err="1" smtClean="0"/>
              <a:t>nou</a:t>
            </a:r>
            <a:endParaRPr lang="en-US" dirty="0" smtClean="0"/>
          </a:p>
          <a:p>
            <a:pPr lvl="1"/>
            <a:r>
              <a:rPr lang="en-US" dirty="0" err="1" smtClean="0"/>
              <a:t>Stergere</a:t>
            </a:r>
            <a:r>
              <a:rPr lang="en-US" dirty="0" smtClean="0"/>
              <a:t> task existent</a:t>
            </a:r>
            <a:endParaRPr lang="en-US" dirty="0"/>
          </a:p>
        </p:txBody>
      </p:sp>
    </p:spTree>
    <p:extLst>
      <p:ext uri="{BB962C8B-B14F-4D97-AF65-F5344CB8AC3E}">
        <p14:creationId xmlns:p14="http://schemas.microsoft.com/office/powerpoint/2010/main" val="270853454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RUTE</a:t>
            </a:r>
            <a:endParaRPr lang="en-US" dirty="0"/>
          </a:p>
        </p:txBody>
      </p:sp>
      <p:sp>
        <p:nvSpPr>
          <p:cNvPr id="3" name="Content Placeholder 2"/>
          <p:cNvSpPr>
            <a:spLocks noGrp="1"/>
          </p:cNvSpPr>
          <p:nvPr>
            <p:ph idx="1"/>
          </p:nvPr>
        </p:nvSpPr>
        <p:spPr/>
        <p:txBody>
          <a:bodyPr/>
          <a:lstStyle/>
          <a:p>
            <a:r>
              <a:rPr lang="en-US" dirty="0" err="1" smtClean="0"/>
              <a:t>Acceptarea</a:t>
            </a:r>
            <a:r>
              <a:rPr lang="en-US" dirty="0" smtClean="0"/>
              <a:t> </a:t>
            </a:r>
            <a:r>
              <a:rPr lang="en-US" dirty="0" err="1" smtClean="0"/>
              <a:t>tuturor</a:t>
            </a:r>
            <a:r>
              <a:rPr lang="en-US" dirty="0" smtClean="0"/>
              <a:t> </a:t>
            </a:r>
            <a:r>
              <a:rPr lang="en-US" dirty="0" err="1" smtClean="0"/>
              <a:t>cererilor</a:t>
            </a:r>
            <a:r>
              <a:rPr lang="en-US" dirty="0" smtClean="0"/>
              <a:t> </a:t>
            </a:r>
            <a:r>
              <a:rPr lang="en-US" dirty="0" err="1" smtClean="0"/>
              <a:t>si</a:t>
            </a:r>
            <a:r>
              <a:rPr lang="en-US" dirty="0" smtClean="0"/>
              <a:t> </a:t>
            </a:r>
            <a:r>
              <a:rPr lang="en-US" dirty="0" err="1" smtClean="0"/>
              <a:t>redirectionarea</a:t>
            </a:r>
            <a:r>
              <a:rPr lang="en-US" dirty="0" smtClean="0"/>
              <a:t> la </a:t>
            </a:r>
            <a:r>
              <a:rPr lang="en-US" dirty="0" err="1" smtClean="0"/>
              <a:t>functia</a:t>
            </a:r>
            <a:r>
              <a:rPr lang="en-US" dirty="0" smtClean="0"/>
              <a:t> care </a:t>
            </a:r>
            <a:r>
              <a:rPr lang="en-US" dirty="0" err="1" smtClean="0"/>
              <a:t>manipuleaza</a:t>
            </a:r>
            <a:r>
              <a:rPr lang="en-US" dirty="0" smtClean="0"/>
              <a:t> </a:t>
            </a:r>
            <a:r>
              <a:rPr lang="en-US" dirty="0" err="1" smtClean="0"/>
              <a:t>cererea</a:t>
            </a:r>
            <a:endParaRPr lang="en-US" dirty="0" smtClean="0"/>
          </a:p>
          <a:p>
            <a:r>
              <a:rPr lang="en-US" dirty="0" err="1" smtClean="0"/>
              <a:t>Rute</a:t>
            </a:r>
            <a:r>
              <a:rPr lang="en-US" dirty="0" smtClean="0"/>
              <a:t> </a:t>
            </a:r>
            <a:r>
              <a:rPr lang="en-US" dirty="0" err="1" smtClean="0"/>
              <a:t>posibile</a:t>
            </a:r>
            <a:r>
              <a:rPr lang="en-US" dirty="0" smtClean="0"/>
              <a:t> in </a:t>
            </a:r>
            <a:r>
              <a:rPr lang="en-US" dirty="0" err="1" smtClean="0"/>
              <a:t>aplicatie</a:t>
            </a:r>
            <a:r>
              <a:rPr lang="en-US" dirty="0" smtClean="0"/>
              <a:t>:</a:t>
            </a:r>
          </a:p>
          <a:p>
            <a:pPr lvl="1"/>
            <a:r>
              <a:rPr lang="en-US" dirty="0" smtClean="0"/>
              <a:t>Login</a:t>
            </a:r>
          </a:p>
          <a:p>
            <a:pPr lvl="1"/>
            <a:r>
              <a:rPr lang="en-US" dirty="0" smtClean="0"/>
              <a:t>Register</a:t>
            </a:r>
          </a:p>
          <a:p>
            <a:pPr lvl="1"/>
            <a:r>
              <a:rPr lang="en-US" dirty="0" err="1" smtClean="0"/>
              <a:t>Afisare</a:t>
            </a:r>
            <a:r>
              <a:rPr lang="en-US" dirty="0" smtClean="0"/>
              <a:t> task-</a:t>
            </a:r>
            <a:r>
              <a:rPr lang="en-US" dirty="0" err="1" smtClean="0"/>
              <a:t>uri</a:t>
            </a:r>
            <a:endParaRPr lang="en-US" dirty="0" smtClean="0"/>
          </a:p>
          <a:p>
            <a:pPr lvl="1"/>
            <a:r>
              <a:rPr lang="en-US" dirty="0" err="1" smtClean="0"/>
              <a:t>Adaugare</a:t>
            </a:r>
            <a:r>
              <a:rPr lang="en-US" dirty="0" smtClean="0"/>
              <a:t> task </a:t>
            </a:r>
            <a:r>
              <a:rPr lang="en-US" dirty="0" err="1" smtClean="0"/>
              <a:t>nou</a:t>
            </a:r>
            <a:endParaRPr lang="en-US" dirty="0" smtClean="0"/>
          </a:p>
          <a:p>
            <a:pPr lvl="1"/>
            <a:r>
              <a:rPr lang="en-US" dirty="0" err="1" smtClean="0"/>
              <a:t>Stergere</a:t>
            </a:r>
            <a:r>
              <a:rPr lang="en-US" dirty="0" smtClean="0"/>
              <a:t> task existent</a:t>
            </a:r>
            <a:endParaRPr lang="en-US" dirty="0"/>
          </a:p>
        </p:txBody>
      </p:sp>
      <p:sp>
        <p:nvSpPr>
          <p:cNvPr id="5" name="Right Brace 4"/>
          <p:cNvSpPr/>
          <p:nvPr/>
        </p:nvSpPr>
        <p:spPr>
          <a:xfrm>
            <a:off x="2115240" y="3572056"/>
            <a:ext cx="104440" cy="614354"/>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 name="TextBox 5"/>
          <p:cNvSpPr txBox="1"/>
          <p:nvPr/>
        </p:nvSpPr>
        <p:spPr>
          <a:xfrm>
            <a:off x="2588963" y="3690651"/>
            <a:ext cx="5142370" cy="338554"/>
          </a:xfrm>
          <a:prstGeom prst="rect">
            <a:avLst/>
          </a:prstGeom>
          <a:noFill/>
        </p:spPr>
        <p:txBody>
          <a:bodyPr wrap="none" rtlCol="0">
            <a:spAutoFit/>
          </a:bodyPr>
          <a:lstStyle/>
          <a:p>
            <a:r>
              <a:rPr lang="en-US" sz="1600" dirty="0" smtClean="0">
                <a:solidFill>
                  <a:schemeClr val="accent3"/>
                </a:solidFill>
              </a:rPr>
              <a:t>S-a </a:t>
            </a:r>
            <a:r>
              <a:rPr lang="en-US" sz="1600" dirty="0" err="1" smtClean="0">
                <a:solidFill>
                  <a:schemeClr val="accent3"/>
                </a:solidFill>
              </a:rPr>
              <a:t>adaugat</a:t>
            </a:r>
            <a:r>
              <a:rPr lang="en-US" sz="1600" dirty="0" smtClean="0">
                <a:solidFill>
                  <a:schemeClr val="accent3"/>
                </a:solidFill>
              </a:rPr>
              <a:t> automat </a:t>
            </a:r>
            <a:r>
              <a:rPr lang="en-US" sz="1600" dirty="0" err="1" smtClean="0">
                <a:solidFill>
                  <a:schemeClr val="accent3"/>
                </a:solidFill>
              </a:rPr>
              <a:t>cand</a:t>
            </a:r>
            <a:r>
              <a:rPr lang="en-US" sz="1600" dirty="0" smtClean="0">
                <a:solidFill>
                  <a:schemeClr val="accent3"/>
                </a:solidFill>
              </a:rPr>
              <a:t> s-a </a:t>
            </a:r>
            <a:r>
              <a:rPr lang="en-US" sz="1600" dirty="0" err="1" smtClean="0">
                <a:solidFill>
                  <a:schemeClr val="accent3"/>
                </a:solidFill>
              </a:rPr>
              <a:t>folosit</a:t>
            </a:r>
            <a:r>
              <a:rPr lang="en-US" sz="1600" dirty="0" smtClean="0">
                <a:solidFill>
                  <a:schemeClr val="accent3"/>
                </a:solidFill>
              </a:rPr>
              <a:t> </a:t>
            </a:r>
            <a:r>
              <a:rPr lang="en-US" sz="1600" dirty="0" err="1" smtClean="0">
                <a:solidFill>
                  <a:schemeClr val="accent3"/>
                </a:solidFill>
              </a:rPr>
              <a:t>comanda</a:t>
            </a:r>
            <a:r>
              <a:rPr lang="en-US" sz="1600" dirty="0" smtClean="0">
                <a:solidFill>
                  <a:schemeClr val="accent3"/>
                </a:solidFill>
              </a:rPr>
              <a:t> </a:t>
            </a:r>
            <a:r>
              <a:rPr lang="en-US" sz="1600" dirty="0" err="1" smtClean="0">
                <a:solidFill>
                  <a:schemeClr val="accent3"/>
                </a:solidFill>
                <a:latin typeface="Courier New" panose="02070309020205020404" pitchFamily="49" charset="0"/>
                <a:cs typeface="Courier New" panose="02070309020205020404" pitchFamily="49" charset="0"/>
              </a:rPr>
              <a:t>make:auth</a:t>
            </a:r>
            <a:endParaRPr lang="en-US" sz="1600" dirty="0">
              <a:solidFill>
                <a:schemeClr val="accent3"/>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00505127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RUTE</a:t>
            </a:r>
            <a:endParaRPr lang="en-US" dirty="0"/>
          </a:p>
        </p:txBody>
      </p:sp>
      <p:sp>
        <p:nvSpPr>
          <p:cNvPr id="3" name="Content Placeholder 2"/>
          <p:cNvSpPr>
            <a:spLocks noGrp="1"/>
          </p:cNvSpPr>
          <p:nvPr>
            <p:ph idx="1"/>
          </p:nvPr>
        </p:nvSpPr>
        <p:spPr/>
        <p:txBody>
          <a:bodyPr/>
          <a:lstStyle/>
          <a:p>
            <a:r>
              <a:rPr lang="en-US" dirty="0" err="1" smtClean="0"/>
              <a:t>Inainte</a:t>
            </a:r>
            <a:r>
              <a:rPr lang="en-US" dirty="0" smtClean="0"/>
              <a:t> de </a:t>
            </a:r>
            <a:r>
              <a:rPr lang="en-US" dirty="0" err="1" smtClean="0"/>
              <a:t>editarea</a:t>
            </a:r>
            <a:r>
              <a:rPr lang="en-US" dirty="0" smtClean="0"/>
              <a:t> </a:t>
            </a:r>
            <a:r>
              <a:rPr lang="en-US" dirty="0" err="1" smtClean="0"/>
              <a:t>rutelor</a:t>
            </a:r>
            <a:r>
              <a:rPr lang="en-US" dirty="0" smtClean="0"/>
              <a:t> </a:t>
            </a:r>
            <a:r>
              <a:rPr lang="en-US" dirty="0" err="1" smtClean="0"/>
              <a:t>este</a:t>
            </a:r>
            <a:r>
              <a:rPr lang="en-US" dirty="0" smtClean="0"/>
              <a:t> </a:t>
            </a:r>
            <a:r>
              <a:rPr lang="en-US" dirty="0" err="1" smtClean="0"/>
              <a:t>necesara</a:t>
            </a:r>
            <a:r>
              <a:rPr lang="en-US" dirty="0" smtClean="0"/>
              <a:t> </a:t>
            </a:r>
            <a:r>
              <a:rPr lang="en-US" dirty="0" err="1" smtClean="0"/>
              <a:t>actualizarea</a:t>
            </a:r>
            <a:r>
              <a:rPr lang="en-US" dirty="0" smtClean="0"/>
              <a:t> controller-</a:t>
            </a:r>
            <a:r>
              <a:rPr lang="en-US" dirty="0" err="1" smtClean="0"/>
              <a:t>elor</a:t>
            </a:r>
            <a:endParaRPr lang="en-US" dirty="0"/>
          </a:p>
          <a:p>
            <a:pPr lvl="1"/>
            <a:r>
              <a:rPr lang="en-US" dirty="0" err="1" smtClean="0">
                <a:latin typeface="Courier New" panose="02070309020205020404" pitchFamily="49" charset="0"/>
                <a:cs typeface="Courier New" panose="02070309020205020404" pitchFamily="49" charset="0"/>
              </a:rPr>
              <a:t>LoginController.php</a:t>
            </a:r>
            <a:endParaRPr lang="en-US" dirty="0" smtClean="0">
              <a:latin typeface="Courier New" panose="02070309020205020404" pitchFamily="49" charset="0"/>
              <a:cs typeface="Courier New" panose="02070309020205020404" pitchFamily="49" charset="0"/>
            </a:endParaRPr>
          </a:p>
          <a:p>
            <a:pPr lvl="1"/>
            <a:r>
              <a:rPr lang="en-US" dirty="0" err="1" smtClean="0">
                <a:latin typeface="Courier New" panose="02070309020205020404" pitchFamily="49" charset="0"/>
                <a:cs typeface="Courier New" panose="02070309020205020404" pitchFamily="49" charset="0"/>
              </a:rPr>
              <a:t>RegisterController.php</a:t>
            </a:r>
            <a:endParaRPr lang="en-US" dirty="0" smtClean="0">
              <a:latin typeface="Courier New" panose="02070309020205020404" pitchFamily="49" charset="0"/>
              <a:cs typeface="Courier New" panose="02070309020205020404" pitchFamily="49" charset="0"/>
            </a:endParaRPr>
          </a:p>
          <a:p>
            <a:pPr marL="0" indent="0">
              <a:buNone/>
            </a:pPr>
            <a:r>
              <a:rPr lang="en-US" dirty="0">
                <a:latin typeface="Courier New" panose="02070309020205020404" pitchFamily="49" charset="0"/>
                <a:cs typeface="Courier New" panose="02070309020205020404" pitchFamily="49" charset="0"/>
              </a:rPr>
              <a:t>protected $</a:t>
            </a:r>
            <a:r>
              <a:rPr lang="en-US" dirty="0" err="1">
                <a:latin typeface="Courier New" panose="02070309020205020404" pitchFamily="49" charset="0"/>
                <a:cs typeface="Courier New" panose="02070309020205020404" pitchFamily="49" charset="0"/>
              </a:rPr>
              <a:t>redirectTo</a:t>
            </a:r>
            <a:r>
              <a:rPr lang="en-US" dirty="0">
                <a:latin typeface="Courier New" panose="02070309020205020404" pitchFamily="49" charset="0"/>
                <a:cs typeface="Courier New" panose="02070309020205020404" pitchFamily="49" charset="0"/>
              </a:rPr>
              <a:t> = ‘/home’; </a:t>
            </a:r>
            <a:r>
              <a:rPr lang="en-US" dirty="0" smtClean="0">
                <a:latin typeface="Courier New" panose="02070309020205020404" pitchFamily="49" charset="0"/>
                <a:cs typeface="Courier New" panose="02070309020205020404" pitchFamily="49" charset="0"/>
              </a:rPr>
              <a:t>              protected </a:t>
            </a:r>
            <a:r>
              <a:rPr lang="en-US" dirty="0">
                <a:latin typeface="Courier New" panose="02070309020205020404" pitchFamily="49" charset="0"/>
                <a:cs typeface="Courier New" panose="02070309020205020404" pitchFamily="49" charset="0"/>
              </a:rPr>
              <a:t>$</a:t>
            </a:r>
            <a:r>
              <a:rPr lang="en-US" dirty="0" err="1">
                <a:latin typeface="Courier New" panose="02070309020205020404" pitchFamily="49" charset="0"/>
                <a:cs typeface="Courier New" panose="02070309020205020404" pitchFamily="49" charset="0"/>
              </a:rPr>
              <a:t>redirectTo</a:t>
            </a:r>
            <a:r>
              <a:rPr lang="en-US" dirty="0">
                <a:latin typeface="Courier New" panose="02070309020205020404" pitchFamily="49" charset="0"/>
                <a:cs typeface="Courier New" panose="02070309020205020404" pitchFamily="49" charset="0"/>
              </a:rPr>
              <a:t> = </a:t>
            </a:r>
            <a:r>
              <a:rPr lang="en-US" dirty="0" smtClean="0">
                <a:latin typeface="Courier New" panose="02070309020205020404" pitchFamily="49" charset="0"/>
                <a:cs typeface="Courier New" panose="02070309020205020404" pitchFamily="49" charset="0"/>
              </a:rPr>
              <a:t>‘/’;</a:t>
            </a:r>
            <a:endParaRPr lang="en-US" dirty="0">
              <a:latin typeface="Courier New" panose="02070309020205020404" pitchFamily="49" charset="0"/>
              <a:cs typeface="Courier New" panose="02070309020205020404" pitchFamily="49" charset="0"/>
            </a:endParaRPr>
          </a:p>
        </p:txBody>
      </p:sp>
      <p:sp>
        <p:nvSpPr>
          <p:cNvPr id="4" name="Right Arrow 3"/>
          <p:cNvSpPr/>
          <p:nvPr/>
        </p:nvSpPr>
        <p:spPr>
          <a:xfrm>
            <a:off x="5589223" y="4560983"/>
            <a:ext cx="1013552" cy="11016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7559197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RUTE</a:t>
            </a:r>
            <a:endParaRPr lang="en-US" dirty="0"/>
          </a:p>
        </p:txBody>
      </p:sp>
      <p:sp>
        <p:nvSpPr>
          <p:cNvPr id="3" name="Content Placeholder 2"/>
          <p:cNvSpPr>
            <a:spLocks noGrp="1"/>
          </p:cNvSpPr>
          <p:nvPr>
            <p:ph idx="1"/>
          </p:nvPr>
        </p:nvSpPr>
        <p:spPr/>
        <p:txBody>
          <a:bodyPr>
            <a:normAutofit fontScale="92500" lnSpcReduction="10000"/>
          </a:bodyPr>
          <a:lstStyle/>
          <a:p>
            <a:r>
              <a:rPr lang="en-US" dirty="0" err="1" smtClean="0"/>
              <a:t>Rutele</a:t>
            </a:r>
            <a:r>
              <a:rPr lang="en-US" dirty="0" smtClean="0"/>
              <a:t> pot fi </a:t>
            </a:r>
            <a:r>
              <a:rPr lang="en-US" dirty="0" err="1" smtClean="0"/>
              <a:t>editate</a:t>
            </a:r>
            <a:r>
              <a:rPr lang="en-US" dirty="0" smtClean="0"/>
              <a:t> in </a:t>
            </a:r>
            <a:r>
              <a:rPr lang="en-US" dirty="0" err="1" smtClean="0"/>
              <a:t>fisierul</a:t>
            </a:r>
            <a:r>
              <a:rPr lang="en-US" dirty="0" smtClean="0"/>
              <a:t> </a:t>
            </a:r>
            <a:r>
              <a:rPr lang="en-US" dirty="0" err="1" smtClean="0"/>
              <a:t>web.php</a:t>
            </a:r>
            <a:r>
              <a:rPr lang="en-US" dirty="0" smtClean="0"/>
              <a:t> care se </a:t>
            </a:r>
            <a:r>
              <a:rPr lang="en-US" dirty="0" err="1" smtClean="0"/>
              <a:t>regaseste</a:t>
            </a:r>
            <a:r>
              <a:rPr lang="en-US" dirty="0" smtClean="0"/>
              <a:t> in </a:t>
            </a:r>
            <a:r>
              <a:rPr lang="en-US" dirty="0" err="1" smtClean="0"/>
              <a:t>directorul</a:t>
            </a:r>
            <a:r>
              <a:rPr lang="en-US" dirty="0" smtClean="0"/>
              <a:t> routes</a:t>
            </a:r>
          </a:p>
          <a:p>
            <a:pPr marL="0" indent="0">
              <a:buNone/>
            </a:pPr>
            <a:r>
              <a:rPr lang="en-US" dirty="0" smtClean="0">
                <a:latin typeface="Courier New" panose="02070309020205020404" pitchFamily="49" charset="0"/>
                <a:cs typeface="Courier New" panose="02070309020205020404" pitchFamily="49" charset="0"/>
              </a:rPr>
              <a:t>Route</a:t>
            </a:r>
            <a:r>
              <a:rPr lang="en-US" dirty="0">
                <a:latin typeface="Courier New" panose="02070309020205020404" pitchFamily="49" charset="0"/>
                <a:cs typeface="Courier New" panose="02070309020205020404" pitchFamily="49" charset="0"/>
              </a:rPr>
              <a:t>::get('/', '</a:t>
            </a:r>
            <a:r>
              <a:rPr lang="en-US" dirty="0" err="1">
                <a:latin typeface="Courier New" panose="02070309020205020404" pitchFamily="49" charset="0"/>
                <a:cs typeface="Courier New" panose="02070309020205020404" pitchFamily="49" charset="0"/>
              </a:rPr>
              <a:t>TasksController@index</a:t>
            </a:r>
            <a:r>
              <a:rPr lang="en-US" dirty="0">
                <a:latin typeface="Courier New" panose="02070309020205020404" pitchFamily="49" charset="0"/>
                <a:cs typeface="Courier New" panose="02070309020205020404" pitchFamily="49" charset="0"/>
              </a:rPr>
              <a:t>');</a:t>
            </a:r>
          </a:p>
          <a:p>
            <a:pPr marL="0" indent="0">
              <a:buNone/>
            </a:pPr>
            <a:endParaRPr lang="en-US" dirty="0">
              <a:latin typeface="Courier New" panose="02070309020205020404" pitchFamily="49" charset="0"/>
              <a:cs typeface="Courier New" panose="02070309020205020404" pitchFamily="49" charset="0"/>
            </a:endParaRPr>
          </a:p>
          <a:p>
            <a:pPr marL="0" indent="0">
              <a:buNone/>
            </a:pPr>
            <a:r>
              <a:rPr lang="en-US" dirty="0" err="1">
                <a:latin typeface="Courier New" panose="02070309020205020404" pitchFamily="49" charset="0"/>
                <a:cs typeface="Courier New" panose="02070309020205020404" pitchFamily="49" charset="0"/>
              </a:rPr>
              <a:t>Auth</a:t>
            </a:r>
            <a:r>
              <a:rPr lang="en-US" dirty="0">
                <a:latin typeface="Courier New" panose="02070309020205020404" pitchFamily="49" charset="0"/>
                <a:cs typeface="Courier New" panose="02070309020205020404" pitchFamily="49" charset="0"/>
              </a:rPr>
              <a:t>::routes();</a:t>
            </a:r>
          </a:p>
          <a:p>
            <a:pPr marL="0" indent="0">
              <a:buNone/>
            </a:pPr>
            <a:endParaRPr lang="en-US" dirty="0">
              <a:latin typeface="Courier New" panose="02070309020205020404" pitchFamily="49" charset="0"/>
              <a:cs typeface="Courier New" panose="02070309020205020404" pitchFamily="49" charset="0"/>
            </a:endParaRPr>
          </a:p>
          <a:p>
            <a:pPr marL="0" indent="0">
              <a:buNone/>
            </a:pPr>
            <a:r>
              <a:rPr lang="en-US" dirty="0">
                <a:latin typeface="Courier New" panose="02070309020205020404" pitchFamily="49" charset="0"/>
                <a:cs typeface="Courier New" panose="02070309020205020404" pitchFamily="49" charset="0"/>
              </a:rPr>
              <a:t>Route::get('/task','</a:t>
            </a:r>
            <a:r>
              <a:rPr lang="en-US" dirty="0" err="1">
                <a:latin typeface="Courier New" panose="02070309020205020404" pitchFamily="49" charset="0"/>
                <a:cs typeface="Courier New" panose="02070309020205020404" pitchFamily="49" charset="0"/>
              </a:rPr>
              <a:t>TasksController@add</a:t>
            </a:r>
            <a:r>
              <a:rPr lang="en-US" dirty="0">
                <a:latin typeface="Courier New" panose="02070309020205020404" pitchFamily="49" charset="0"/>
                <a:cs typeface="Courier New" panose="02070309020205020404" pitchFamily="49" charset="0"/>
              </a:rPr>
              <a:t>');</a:t>
            </a:r>
          </a:p>
          <a:p>
            <a:pPr marL="0" indent="0">
              <a:buNone/>
            </a:pPr>
            <a:r>
              <a:rPr lang="en-US" dirty="0">
                <a:latin typeface="Courier New" panose="02070309020205020404" pitchFamily="49" charset="0"/>
                <a:cs typeface="Courier New" panose="02070309020205020404" pitchFamily="49" charset="0"/>
              </a:rPr>
              <a:t>Route::post('/task','</a:t>
            </a:r>
            <a:r>
              <a:rPr lang="en-US" dirty="0" err="1">
                <a:latin typeface="Courier New" panose="02070309020205020404" pitchFamily="49" charset="0"/>
                <a:cs typeface="Courier New" panose="02070309020205020404" pitchFamily="49" charset="0"/>
              </a:rPr>
              <a:t>TasksController@create</a:t>
            </a:r>
            <a:r>
              <a:rPr lang="en-US" dirty="0">
                <a:latin typeface="Courier New" panose="02070309020205020404" pitchFamily="49" charset="0"/>
                <a:cs typeface="Courier New" panose="02070309020205020404" pitchFamily="49" charset="0"/>
              </a:rPr>
              <a:t>');</a:t>
            </a:r>
          </a:p>
          <a:p>
            <a:pPr marL="0" indent="0">
              <a:buNone/>
            </a:pPr>
            <a:endParaRPr lang="en-US" dirty="0">
              <a:latin typeface="Courier New" panose="02070309020205020404" pitchFamily="49" charset="0"/>
              <a:cs typeface="Courier New" panose="02070309020205020404" pitchFamily="49" charset="0"/>
            </a:endParaRPr>
          </a:p>
          <a:p>
            <a:pPr marL="0" indent="0">
              <a:buNone/>
            </a:pPr>
            <a:r>
              <a:rPr lang="en-US" dirty="0">
                <a:latin typeface="Courier New" panose="02070309020205020404" pitchFamily="49" charset="0"/>
                <a:cs typeface="Courier New" panose="02070309020205020404" pitchFamily="49" charset="0"/>
              </a:rPr>
              <a:t>Route::get('/task/{task}','</a:t>
            </a:r>
            <a:r>
              <a:rPr lang="en-US" dirty="0" err="1">
                <a:latin typeface="Courier New" panose="02070309020205020404" pitchFamily="49" charset="0"/>
                <a:cs typeface="Courier New" panose="02070309020205020404" pitchFamily="49" charset="0"/>
              </a:rPr>
              <a:t>TasksController@edit</a:t>
            </a:r>
            <a:r>
              <a:rPr lang="en-US" dirty="0">
                <a:latin typeface="Courier New" panose="02070309020205020404" pitchFamily="49" charset="0"/>
                <a:cs typeface="Courier New" panose="02070309020205020404" pitchFamily="49" charset="0"/>
              </a:rPr>
              <a:t>');</a:t>
            </a:r>
          </a:p>
          <a:p>
            <a:pPr marL="0" indent="0">
              <a:buNone/>
            </a:pPr>
            <a:r>
              <a:rPr lang="en-US" dirty="0">
                <a:latin typeface="Courier New" panose="02070309020205020404" pitchFamily="49" charset="0"/>
                <a:cs typeface="Courier New" panose="02070309020205020404" pitchFamily="49" charset="0"/>
              </a:rPr>
              <a:t>Route::post('/task/{task}','</a:t>
            </a:r>
            <a:r>
              <a:rPr lang="en-US" dirty="0" err="1">
                <a:latin typeface="Courier New" panose="02070309020205020404" pitchFamily="49" charset="0"/>
                <a:cs typeface="Courier New" panose="02070309020205020404" pitchFamily="49" charset="0"/>
              </a:rPr>
              <a:t>TasksController@update</a:t>
            </a:r>
            <a:r>
              <a:rPr lang="en-US"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324353361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VIEW</a:t>
            </a:r>
            <a:endParaRPr lang="en-US" dirty="0"/>
          </a:p>
        </p:txBody>
      </p:sp>
      <p:sp>
        <p:nvSpPr>
          <p:cNvPr id="3" name="Content Placeholder 2"/>
          <p:cNvSpPr>
            <a:spLocks noGrp="1"/>
          </p:cNvSpPr>
          <p:nvPr>
            <p:ph idx="1"/>
          </p:nvPr>
        </p:nvSpPr>
        <p:spPr/>
        <p:txBody>
          <a:bodyPr/>
          <a:lstStyle/>
          <a:p>
            <a:r>
              <a:rPr lang="en-US" dirty="0" err="1" smtClean="0"/>
              <a:t>Stocate</a:t>
            </a:r>
            <a:r>
              <a:rPr lang="en-US" dirty="0" smtClean="0"/>
              <a:t> in </a:t>
            </a:r>
            <a:r>
              <a:rPr lang="en-US" dirty="0" err="1" smtClean="0"/>
              <a:t>directorul</a:t>
            </a:r>
            <a:r>
              <a:rPr lang="en-US" dirty="0" smtClean="0"/>
              <a:t> resources/views</a:t>
            </a:r>
          </a:p>
          <a:p>
            <a:r>
              <a:rPr lang="en-US" dirty="0" err="1" smtClean="0"/>
              <a:t>Reprezinta</a:t>
            </a:r>
            <a:r>
              <a:rPr lang="en-US" dirty="0" smtClean="0"/>
              <a:t> </a:t>
            </a:r>
            <a:r>
              <a:rPr lang="en-US" dirty="0" err="1" smtClean="0"/>
              <a:t>partea</a:t>
            </a:r>
            <a:r>
              <a:rPr lang="en-US" dirty="0" smtClean="0"/>
              <a:t> de front-end a </a:t>
            </a:r>
            <a:r>
              <a:rPr lang="en-US" dirty="0" err="1" smtClean="0"/>
              <a:t>aplicatiei</a:t>
            </a:r>
            <a:r>
              <a:rPr lang="en-US" dirty="0" smtClean="0"/>
              <a:t> </a:t>
            </a:r>
            <a:r>
              <a:rPr lang="en-US" dirty="0" err="1" smtClean="0"/>
              <a:t>Laravel</a:t>
            </a:r>
            <a:r>
              <a:rPr lang="en-US" dirty="0" smtClean="0"/>
              <a:t> </a:t>
            </a:r>
            <a:r>
              <a:rPr lang="en-US" dirty="0" err="1" smtClean="0"/>
              <a:t>si</a:t>
            </a:r>
            <a:r>
              <a:rPr lang="en-US" dirty="0" smtClean="0"/>
              <a:t> </a:t>
            </a:r>
            <a:r>
              <a:rPr lang="en-US" dirty="0" err="1" smtClean="0"/>
              <a:t>separa</a:t>
            </a:r>
            <a:r>
              <a:rPr lang="en-US" dirty="0" smtClean="0"/>
              <a:t> </a:t>
            </a:r>
            <a:r>
              <a:rPr lang="en-US" dirty="0" err="1" smtClean="0"/>
              <a:t>logica</a:t>
            </a:r>
            <a:r>
              <a:rPr lang="en-US" dirty="0" smtClean="0"/>
              <a:t> </a:t>
            </a:r>
            <a:r>
              <a:rPr lang="en-US" dirty="0" err="1" smtClean="0"/>
              <a:t>aplicatiei</a:t>
            </a:r>
            <a:r>
              <a:rPr lang="en-US" dirty="0" smtClean="0"/>
              <a:t> de </a:t>
            </a:r>
            <a:r>
              <a:rPr lang="en-US" dirty="0" err="1" smtClean="0"/>
              <a:t>prezentarea</a:t>
            </a:r>
            <a:r>
              <a:rPr lang="en-US" dirty="0" smtClean="0"/>
              <a:t> </a:t>
            </a:r>
            <a:r>
              <a:rPr lang="en-US" dirty="0" err="1" smtClean="0"/>
              <a:t>aplicatiei</a:t>
            </a:r>
            <a:endParaRPr lang="en-US" dirty="0" smtClean="0"/>
          </a:p>
          <a:p>
            <a:r>
              <a:rPr lang="en-US" dirty="0" smtClean="0"/>
              <a:t>Este </a:t>
            </a:r>
            <a:r>
              <a:rPr lang="en-US" dirty="0" err="1" smtClean="0"/>
              <a:t>necesara</a:t>
            </a:r>
            <a:r>
              <a:rPr lang="en-US" dirty="0" smtClean="0"/>
              <a:t> </a:t>
            </a:r>
            <a:r>
              <a:rPr lang="en-US" dirty="0" err="1" smtClean="0"/>
              <a:t>crearea</a:t>
            </a:r>
            <a:r>
              <a:rPr lang="en-US" dirty="0" smtClean="0"/>
              <a:t> </a:t>
            </a:r>
            <a:r>
              <a:rPr lang="en-US" dirty="0" err="1" smtClean="0"/>
              <a:t>urmatoarelor</a:t>
            </a:r>
            <a:r>
              <a:rPr lang="en-US" dirty="0" smtClean="0"/>
              <a:t> view-</a:t>
            </a:r>
            <a:r>
              <a:rPr lang="en-US" dirty="0" err="1" smtClean="0"/>
              <a:t>uri</a:t>
            </a:r>
            <a:r>
              <a:rPr lang="en-US" dirty="0" smtClean="0"/>
              <a:t>:</a:t>
            </a:r>
          </a:p>
          <a:p>
            <a:pPr lvl="1"/>
            <a:r>
              <a:rPr lang="en-US" dirty="0" err="1">
                <a:latin typeface="Courier New" panose="02070309020205020404" pitchFamily="49" charset="0"/>
                <a:cs typeface="Courier New" panose="02070309020205020404" pitchFamily="49" charset="0"/>
              </a:rPr>
              <a:t>w</a:t>
            </a:r>
            <a:r>
              <a:rPr lang="en-US" dirty="0" err="1" smtClean="0">
                <a:latin typeface="Courier New" panose="02070309020205020404" pitchFamily="49" charset="0"/>
                <a:cs typeface="Courier New" panose="02070309020205020404" pitchFamily="49" charset="0"/>
              </a:rPr>
              <a:t>elcome.blade.php</a:t>
            </a:r>
            <a:r>
              <a:rPr lang="en-US" dirty="0" smtClean="0"/>
              <a:t> – homepage (</a:t>
            </a:r>
            <a:r>
              <a:rPr lang="en-US" dirty="0" err="1" smtClean="0"/>
              <a:t>arata</a:t>
            </a:r>
            <a:r>
              <a:rPr lang="en-US" dirty="0" smtClean="0"/>
              <a:t> </a:t>
            </a:r>
            <a:r>
              <a:rPr lang="en-US" dirty="0" err="1" smtClean="0"/>
              <a:t>lista</a:t>
            </a:r>
            <a:r>
              <a:rPr lang="en-US" dirty="0" smtClean="0"/>
              <a:t> </a:t>
            </a:r>
            <a:r>
              <a:rPr lang="en-US" dirty="0" err="1" smtClean="0"/>
              <a:t>tuturor</a:t>
            </a:r>
            <a:r>
              <a:rPr lang="en-US" dirty="0" smtClean="0"/>
              <a:t> task-</a:t>
            </a:r>
            <a:r>
              <a:rPr lang="en-US" dirty="0" err="1" smtClean="0"/>
              <a:t>urilor</a:t>
            </a:r>
            <a:r>
              <a:rPr lang="en-US" dirty="0" smtClean="0"/>
              <a:t> </a:t>
            </a:r>
            <a:r>
              <a:rPr lang="en-US" dirty="0" err="1" smtClean="0"/>
              <a:t>pentru</a:t>
            </a:r>
            <a:r>
              <a:rPr lang="en-US" dirty="0" smtClean="0"/>
              <a:t> </a:t>
            </a:r>
            <a:r>
              <a:rPr lang="en-US" dirty="0" err="1" smtClean="0"/>
              <a:t>utilizatorii</a:t>
            </a:r>
            <a:r>
              <a:rPr lang="en-US" dirty="0" smtClean="0"/>
              <a:t> </a:t>
            </a:r>
            <a:r>
              <a:rPr lang="en-US" dirty="0" err="1" smtClean="0"/>
              <a:t>logati</a:t>
            </a:r>
            <a:r>
              <a:rPr lang="en-US" dirty="0" smtClean="0"/>
              <a:t>)</a:t>
            </a:r>
          </a:p>
          <a:p>
            <a:pPr lvl="1"/>
            <a:r>
              <a:rPr lang="en-US" dirty="0" err="1">
                <a:latin typeface="Courier New" panose="02070309020205020404" pitchFamily="49" charset="0"/>
                <a:cs typeface="Courier New" panose="02070309020205020404" pitchFamily="49" charset="0"/>
              </a:rPr>
              <a:t>a</a:t>
            </a:r>
            <a:r>
              <a:rPr lang="en-US" dirty="0" err="1" smtClean="0">
                <a:latin typeface="Courier New" panose="02070309020205020404" pitchFamily="49" charset="0"/>
                <a:cs typeface="Courier New" panose="02070309020205020404" pitchFamily="49" charset="0"/>
              </a:rPr>
              <a:t>dd.blade.php</a:t>
            </a:r>
            <a:r>
              <a:rPr lang="en-US" dirty="0" smtClean="0">
                <a:latin typeface="Courier New" panose="02070309020205020404" pitchFamily="49" charset="0"/>
                <a:cs typeface="Courier New" panose="02070309020205020404" pitchFamily="49" charset="0"/>
              </a:rPr>
              <a:t> </a:t>
            </a:r>
            <a:r>
              <a:rPr lang="en-US" dirty="0" smtClean="0"/>
              <a:t>– </a:t>
            </a:r>
            <a:r>
              <a:rPr lang="en-US" dirty="0" err="1" smtClean="0"/>
              <a:t>formular</a:t>
            </a:r>
            <a:r>
              <a:rPr lang="en-US" dirty="0" smtClean="0"/>
              <a:t> care </a:t>
            </a:r>
            <a:r>
              <a:rPr lang="en-US" dirty="0" err="1" smtClean="0"/>
              <a:t>permite</a:t>
            </a:r>
            <a:r>
              <a:rPr lang="en-US" dirty="0" smtClean="0"/>
              <a:t> </a:t>
            </a:r>
            <a:r>
              <a:rPr lang="en-US" dirty="0" err="1" smtClean="0"/>
              <a:t>adaugarea</a:t>
            </a:r>
            <a:r>
              <a:rPr lang="en-US" dirty="0" smtClean="0"/>
              <a:t> de </a:t>
            </a:r>
            <a:r>
              <a:rPr lang="en-US" dirty="0" err="1" smtClean="0"/>
              <a:t>noi</a:t>
            </a:r>
            <a:r>
              <a:rPr lang="en-US" dirty="0" smtClean="0"/>
              <a:t> task-</a:t>
            </a:r>
            <a:r>
              <a:rPr lang="en-US" dirty="0" err="1" smtClean="0"/>
              <a:t>uri</a:t>
            </a:r>
            <a:endParaRPr lang="en-US" dirty="0" smtClean="0"/>
          </a:p>
          <a:p>
            <a:pPr lvl="1"/>
            <a:r>
              <a:rPr lang="en-US" dirty="0" err="1" smtClean="0">
                <a:latin typeface="Courier New" panose="02070309020205020404" pitchFamily="49" charset="0"/>
                <a:cs typeface="Courier New" panose="02070309020205020404" pitchFamily="49" charset="0"/>
              </a:rPr>
              <a:t>edit.blade.php</a:t>
            </a:r>
            <a:r>
              <a:rPr lang="en-US" dirty="0" smtClean="0"/>
              <a:t> – </a:t>
            </a:r>
            <a:r>
              <a:rPr lang="en-US" dirty="0" err="1" smtClean="0"/>
              <a:t>formular</a:t>
            </a:r>
            <a:r>
              <a:rPr lang="en-US" dirty="0" smtClean="0"/>
              <a:t> care </a:t>
            </a:r>
            <a:r>
              <a:rPr lang="en-US" dirty="0" err="1" smtClean="0"/>
              <a:t>permite</a:t>
            </a:r>
            <a:r>
              <a:rPr lang="en-US" dirty="0" smtClean="0"/>
              <a:t> </a:t>
            </a:r>
            <a:r>
              <a:rPr lang="en-US" dirty="0" err="1" smtClean="0"/>
              <a:t>editarea</a:t>
            </a:r>
            <a:r>
              <a:rPr lang="en-US" dirty="0" smtClean="0"/>
              <a:t> task-</a:t>
            </a:r>
            <a:r>
              <a:rPr lang="en-US" dirty="0" err="1" smtClean="0"/>
              <a:t>urilor</a:t>
            </a:r>
            <a:r>
              <a:rPr lang="en-US" dirty="0" smtClean="0"/>
              <a:t> </a:t>
            </a:r>
            <a:r>
              <a:rPr lang="en-US" dirty="0" err="1" smtClean="0"/>
              <a:t>existente</a:t>
            </a:r>
            <a:endParaRPr lang="en-US" dirty="0" smtClean="0"/>
          </a:p>
          <a:p>
            <a:r>
              <a:rPr lang="en-US" dirty="0" smtClean="0"/>
              <a:t>In </a:t>
            </a:r>
            <a:r>
              <a:rPr lang="en-US" dirty="0" err="1" smtClean="0"/>
              <a:t>momentul</a:t>
            </a:r>
            <a:r>
              <a:rPr lang="en-US" dirty="0" smtClean="0"/>
              <a:t> in care am </a:t>
            </a:r>
            <a:r>
              <a:rPr lang="en-US" dirty="0" err="1" smtClean="0"/>
              <a:t>folosit</a:t>
            </a:r>
            <a:r>
              <a:rPr lang="en-US" dirty="0" smtClean="0"/>
              <a:t> </a:t>
            </a:r>
            <a:r>
              <a:rPr lang="en-US" dirty="0" err="1" smtClean="0"/>
              <a:t>functia</a:t>
            </a:r>
            <a:r>
              <a:rPr lang="en-US" dirty="0" smtClean="0"/>
              <a:t> </a:t>
            </a:r>
            <a:r>
              <a:rPr lang="en-US" dirty="0" err="1" smtClean="0">
                <a:latin typeface="Courier New" panose="02070309020205020404" pitchFamily="49" charset="0"/>
                <a:cs typeface="Courier New" panose="02070309020205020404" pitchFamily="49" charset="0"/>
              </a:rPr>
              <a:t>make:auth</a:t>
            </a:r>
            <a:r>
              <a:rPr lang="en-US" dirty="0" smtClean="0"/>
              <a:t> </a:t>
            </a:r>
            <a:r>
              <a:rPr lang="en-US" dirty="0" err="1" smtClean="0"/>
              <a:t>pentru</a:t>
            </a:r>
            <a:r>
              <a:rPr lang="en-US" dirty="0" smtClean="0"/>
              <a:t> </a:t>
            </a:r>
            <a:r>
              <a:rPr lang="en-US" dirty="0" err="1" smtClean="0"/>
              <a:t>autentificare</a:t>
            </a:r>
            <a:r>
              <a:rPr lang="en-US" dirty="0" smtClean="0"/>
              <a:t> s-au </a:t>
            </a:r>
            <a:r>
              <a:rPr lang="en-US" dirty="0" err="1" smtClean="0"/>
              <a:t>creat</a:t>
            </a:r>
            <a:r>
              <a:rPr lang="en-US" dirty="0" smtClean="0"/>
              <a:t> automat view-</a:t>
            </a:r>
            <a:r>
              <a:rPr lang="en-US" dirty="0" err="1" smtClean="0"/>
              <a:t>urile</a:t>
            </a:r>
            <a:r>
              <a:rPr lang="en-US" dirty="0" smtClean="0"/>
              <a:t> </a:t>
            </a:r>
            <a:r>
              <a:rPr lang="en-US" dirty="0" err="1" smtClean="0"/>
              <a:t>pentru</a:t>
            </a:r>
            <a:r>
              <a:rPr lang="en-US" dirty="0" smtClean="0"/>
              <a:t> login </a:t>
            </a:r>
            <a:r>
              <a:rPr lang="en-US" dirty="0" err="1" smtClean="0"/>
              <a:t>si</a:t>
            </a:r>
            <a:r>
              <a:rPr lang="en-US" dirty="0" smtClean="0"/>
              <a:t> registration</a:t>
            </a:r>
            <a:endParaRPr lang="en-US" dirty="0"/>
          </a:p>
        </p:txBody>
      </p:sp>
    </p:spTree>
    <p:extLst>
      <p:ext uri="{BB962C8B-B14F-4D97-AF65-F5344CB8AC3E}">
        <p14:creationId xmlns:p14="http://schemas.microsoft.com/office/powerpoint/2010/main" val="285369558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VIEW</a:t>
            </a:r>
            <a:endParaRPr lang="en-US" dirty="0"/>
          </a:p>
        </p:txBody>
      </p:sp>
      <p:sp>
        <p:nvSpPr>
          <p:cNvPr id="3" name="Content Placeholder 2"/>
          <p:cNvSpPr>
            <a:spLocks noGrp="1"/>
          </p:cNvSpPr>
          <p:nvPr>
            <p:ph idx="1"/>
          </p:nvPr>
        </p:nvSpPr>
        <p:spPr/>
        <p:txBody>
          <a:bodyPr/>
          <a:lstStyle/>
          <a:p>
            <a:r>
              <a:rPr lang="en-US" dirty="0" err="1" smtClean="0">
                <a:latin typeface="Courier New" panose="02070309020205020404" pitchFamily="49" charset="0"/>
                <a:cs typeface="Courier New" panose="02070309020205020404" pitchFamily="49" charset="0"/>
              </a:rPr>
              <a:t>add.blade.php</a:t>
            </a:r>
            <a:endParaRPr lang="en-US" dirty="0" smtClean="0">
              <a:latin typeface="Courier New" panose="02070309020205020404" pitchFamily="49" charset="0"/>
              <a:cs typeface="Courier New" panose="02070309020205020404" pitchFamily="49" charset="0"/>
            </a:endParaRPr>
          </a:p>
          <a:p>
            <a:r>
              <a:rPr lang="en-US" dirty="0" err="1" smtClean="0">
                <a:latin typeface="Courier New" panose="02070309020205020404" pitchFamily="49" charset="0"/>
                <a:cs typeface="Courier New" panose="02070309020205020404" pitchFamily="49" charset="0"/>
              </a:rPr>
              <a:t>edit.blade.php</a:t>
            </a:r>
            <a:endParaRPr lang="en-US" dirty="0" smtClean="0">
              <a:latin typeface="Courier New" panose="02070309020205020404" pitchFamily="49" charset="0"/>
              <a:cs typeface="Courier New" panose="02070309020205020404" pitchFamily="49" charset="0"/>
            </a:endParaRPr>
          </a:p>
          <a:p>
            <a:r>
              <a:rPr lang="en-US" dirty="0" err="1" smtClean="0">
                <a:latin typeface="Courier New" panose="02070309020205020404" pitchFamily="49" charset="0"/>
                <a:cs typeface="Courier New" panose="02070309020205020404" pitchFamily="49" charset="0"/>
              </a:rPr>
              <a:t>welcome.blade.php</a:t>
            </a:r>
            <a:endParaRPr lang="en-US" dirty="0" smtClean="0">
              <a:latin typeface="Courier New" panose="02070309020205020404" pitchFamily="49" charset="0"/>
              <a:cs typeface="Courier New" panose="02070309020205020404" pitchFamily="49" charset="0"/>
            </a:endParaRPr>
          </a:p>
          <a:p>
            <a:pPr marL="0" indent="0">
              <a:buNone/>
            </a:pPr>
            <a:endParaRPr lang="en-US" dirty="0" smtClean="0">
              <a:latin typeface="Courier New" panose="02070309020205020404" pitchFamily="49" charset="0"/>
              <a:cs typeface="Courier New" panose="02070309020205020404" pitchFamily="49" charset="0"/>
            </a:endParaRPr>
          </a:p>
          <a:p>
            <a:pPr marL="0" indent="0">
              <a:buNone/>
            </a:pPr>
            <a:r>
              <a:rPr lang="en-US" dirty="0" smtClean="0">
                <a:latin typeface="Courier New" panose="02070309020205020404" pitchFamily="49" charset="0"/>
                <a:cs typeface="Courier New" panose="02070309020205020404" pitchFamily="49" charset="0"/>
              </a:rPr>
              <a:t>@</a:t>
            </a:r>
            <a:r>
              <a:rPr lang="en-US" dirty="0">
                <a:latin typeface="Courier New" panose="02070309020205020404" pitchFamily="49" charset="0"/>
                <a:cs typeface="Courier New" panose="02070309020205020404" pitchFamily="49" charset="0"/>
              </a:rPr>
              <a:t>extends('</a:t>
            </a:r>
            <a:r>
              <a:rPr lang="en-US" dirty="0" err="1">
                <a:latin typeface="Courier New" panose="02070309020205020404" pitchFamily="49" charset="0"/>
                <a:cs typeface="Courier New" panose="02070309020205020404" pitchFamily="49" charset="0"/>
              </a:rPr>
              <a:t>layouts.app</a:t>
            </a:r>
            <a:r>
              <a:rPr lang="en-US" dirty="0" smtClean="0">
                <a:latin typeface="Courier New" panose="02070309020205020404" pitchFamily="49" charset="0"/>
                <a:cs typeface="Courier New" panose="02070309020205020404" pitchFamily="49" charset="0"/>
              </a:rPr>
              <a:t>')</a:t>
            </a:r>
            <a:endParaRPr lang="en-US" dirty="0">
              <a:latin typeface="Courier New" panose="02070309020205020404" pitchFamily="49" charset="0"/>
              <a:cs typeface="Courier New" panose="02070309020205020404" pitchFamily="49" charset="0"/>
            </a:endParaRPr>
          </a:p>
          <a:p>
            <a:pPr marL="0" indent="0">
              <a:buNone/>
            </a:pPr>
            <a:r>
              <a:rPr lang="en-US" dirty="0">
                <a:latin typeface="Courier New" panose="02070309020205020404" pitchFamily="49" charset="0"/>
                <a:cs typeface="Courier New" panose="02070309020205020404" pitchFamily="49" charset="0"/>
              </a:rPr>
              <a:t>//this will add </a:t>
            </a:r>
            <a:r>
              <a:rPr lang="en-US" dirty="0" err="1">
                <a:latin typeface="Courier New" panose="02070309020205020404" pitchFamily="49" charset="0"/>
                <a:cs typeface="Courier New" panose="02070309020205020404" pitchFamily="49" charset="0"/>
              </a:rPr>
              <a:t>laravel’s</a:t>
            </a:r>
            <a:r>
              <a:rPr lang="en-US" dirty="0">
                <a:latin typeface="Courier New" panose="02070309020205020404" pitchFamily="49" charset="0"/>
                <a:cs typeface="Courier New" panose="02070309020205020404" pitchFamily="49" charset="0"/>
              </a:rPr>
              <a:t> default </a:t>
            </a:r>
            <a:r>
              <a:rPr lang="en-US" dirty="0" err="1">
                <a:latin typeface="Courier New" panose="02070309020205020404" pitchFamily="49" charset="0"/>
                <a:cs typeface="Courier New" panose="02070309020205020404" pitchFamily="49" charset="0"/>
              </a:rPr>
              <a:t>navbar</a:t>
            </a:r>
            <a:r>
              <a:rPr lang="en-US" dirty="0">
                <a:latin typeface="Courier New" panose="02070309020205020404" pitchFamily="49" charset="0"/>
                <a:cs typeface="Courier New" panose="02070309020205020404" pitchFamily="49" charset="0"/>
              </a:rPr>
              <a:t> to your page</a:t>
            </a:r>
          </a:p>
          <a:p>
            <a:pPr marL="0" indent="0">
              <a:buNone/>
            </a:pPr>
            <a:r>
              <a:rPr lang="en-US" dirty="0" smtClean="0">
                <a:latin typeface="Courier New" panose="02070309020205020404" pitchFamily="49" charset="0"/>
                <a:cs typeface="Courier New" panose="02070309020205020404" pitchFamily="49" charset="0"/>
              </a:rPr>
              <a:t>@</a:t>
            </a:r>
            <a:r>
              <a:rPr lang="en-US" dirty="0">
                <a:latin typeface="Courier New" panose="02070309020205020404" pitchFamily="49" charset="0"/>
                <a:cs typeface="Courier New" panose="02070309020205020404" pitchFamily="49" charset="0"/>
              </a:rPr>
              <a:t>section('content</a:t>
            </a:r>
            <a:r>
              <a:rPr lang="en-US" dirty="0" smtClean="0">
                <a:latin typeface="Courier New" panose="02070309020205020404" pitchFamily="49" charset="0"/>
                <a:cs typeface="Courier New" panose="02070309020205020404" pitchFamily="49" charset="0"/>
              </a:rPr>
              <a:t>')</a:t>
            </a:r>
            <a:endParaRPr lang="en-US" dirty="0">
              <a:latin typeface="Courier New" panose="02070309020205020404" pitchFamily="49" charset="0"/>
              <a:cs typeface="Courier New" panose="02070309020205020404" pitchFamily="49" charset="0"/>
            </a:endParaRPr>
          </a:p>
          <a:p>
            <a:pPr marL="0" indent="0">
              <a:buNone/>
            </a:pPr>
            <a:r>
              <a:rPr lang="en-US" dirty="0">
                <a:latin typeface="Courier New" panose="02070309020205020404" pitchFamily="49" charset="0"/>
                <a:cs typeface="Courier New" panose="02070309020205020404" pitchFamily="49" charset="0"/>
              </a:rPr>
              <a:t>//here goes your body content</a:t>
            </a:r>
          </a:p>
          <a:p>
            <a:pPr marL="0" indent="0">
              <a:buNone/>
            </a:pPr>
            <a:r>
              <a:rPr lang="en-US" dirty="0" smtClean="0">
                <a:latin typeface="Courier New" panose="02070309020205020404" pitchFamily="49" charset="0"/>
                <a:cs typeface="Courier New" panose="02070309020205020404" pitchFamily="49" charset="0"/>
              </a:rPr>
              <a:t>@</a:t>
            </a:r>
            <a:r>
              <a:rPr lang="en-US" dirty="0" err="1">
                <a:latin typeface="Courier New" panose="02070309020205020404" pitchFamily="49" charset="0"/>
                <a:cs typeface="Courier New" panose="02070309020205020404" pitchFamily="49" charset="0"/>
              </a:rPr>
              <a:t>endsection</a:t>
            </a:r>
            <a:endParaRPr lang="en-US"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17319745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VIEW – AFISARE TASK-</a:t>
            </a:r>
            <a:r>
              <a:rPr lang="en-US" dirty="0" err="1" smtClean="0"/>
              <a:t>uri</a:t>
            </a:r>
            <a:r>
              <a:rPr lang="en-US" dirty="0" smtClean="0"/>
              <a:t> – </a:t>
            </a:r>
            <a:r>
              <a:rPr lang="en-US" dirty="0" err="1" smtClean="0"/>
              <a:t>welcome.blade.php</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en-US" dirty="0">
                <a:latin typeface="Courier New" panose="02070309020205020404" pitchFamily="49" charset="0"/>
                <a:cs typeface="Courier New" panose="02070309020205020404" pitchFamily="49" charset="0"/>
              </a:rPr>
              <a:t>@extends('</a:t>
            </a:r>
            <a:r>
              <a:rPr lang="en-US" dirty="0" err="1">
                <a:latin typeface="Courier New" panose="02070309020205020404" pitchFamily="49" charset="0"/>
                <a:cs typeface="Courier New" panose="02070309020205020404" pitchFamily="49" charset="0"/>
              </a:rPr>
              <a:t>layouts.app</a:t>
            </a:r>
            <a:r>
              <a:rPr lang="en-US" dirty="0">
                <a:latin typeface="Courier New" panose="02070309020205020404" pitchFamily="49" charset="0"/>
                <a:cs typeface="Courier New" panose="02070309020205020404" pitchFamily="49" charset="0"/>
              </a:rPr>
              <a:t>')</a:t>
            </a:r>
          </a:p>
          <a:p>
            <a:pPr marL="0" indent="0">
              <a:buNone/>
            </a:pPr>
            <a:r>
              <a:rPr lang="en-US" dirty="0" smtClean="0">
                <a:latin typeface="Courier New" panose="02070309020205020404" pitchFamily="49" charset="0"/>
                <a:cs typeface="Courier New" panose="02070309020205020404" pitchFamily="49" charset="0"/>
              </a:rPr>
              <a:t>@</a:t>
            </a:r>
            <a:r>
              <a:rPr lang="en-US" dirty="0">
                <a:latin typeface="Courier New" panose="02070309020205020404" pitchFamily="49" charset="0"/>
                <a:cs typeface="Courier New" panose="02070309020205020404" pitchFamily="49" charset="0"/>
              </a:rPr>
              <a:t>section('content')</a:t>
            </a:r>
          </a:p>
          <a:p>
            <a:pPr marL="0" indent="0">
              <a:buNone/>
            </a:pPr>
            <a:r>
              <a:rPr lang="en-US" dirty="0">
                <a:latin typeface="Courier New" panose="02070309020205020404" pitchFamily="49" charset="0"/>
                <a:cs typeface="Courier New" panose="02070309020205020404" pitchFamily="49" charset="0"/>
              </a:rPr>
              <a:t>&lt;div class="container"&gt;</a:t>
            </a:r>
          </a:p>
          <a:p>
            <a:pPr marL="0" indent="0">
              <a:buNone/>
            </a:pPr>
            <a:r>
              <a:rPr lang="en-US" dirty="0">
                <a:latin typeface="Courier New" panose="02070309020205020404" pitchFamily="49" charset="0"/>
                <a:cs typeface="Courier New" panose="02070309020205020404" pitchFamily="49" charset="0"/>
              </a:rPr>
              <a:t>                @if (</a:t>
            </a:r>
            <a:r>
              <a:rPr lang="en-US" dirty="0" err="1">
                <a:latin typeface="Courier New" panose="02070309020205020404" pitchFamily="49" charset="0"/>
                <a:cs typeface="Courier New" panose="02070309020205020404" pitchFamily="49" charset="0"/>
              </a:rPr>
              <a:t>Auth</a:t>
            </a:r>
            <a:r>
              <a:rPr lang="en-US" dirty="0">
                <a:latin typeface="Courier New" panose="02070309020205020404" pitchFamily="49" charset="0"/>
                <a:cs typeface="Courier New" panose="02070309020205020404" pitchFamily="49" charset="0"/>
              </a:rPr>
              <a:t>::check())</a:t>
            </a:r>
          </a:p>
          <a:p>
            <a:pPr marL="0" indent="0">
              <a:buNone/>
            </a:pPr>
            <a:r>
              <a:rPr lang="en-US" dirty="0">
                <a:latin typeface="Courier New" panose="02070309020205020404" pitchFamily="49" charset="0"/>
                <a:cs typeface="Courier New" panose="02070309020205020404" pitchFamily="49" charset="0"/>
              </a:rPr>
              <a:t>                        &lt;h2&gt;Tasks List&lt;/h2&gt;</a:t>
            </a:r>
          </a:p>
          <a:p>
            <a:pPr marL="0" indent="0">
              <a:buNone/>
            </a:pPr>
            <a:r>
              <a:rPr lang="en-US" dirty="0">
                <a:latin typeface="Courier New" panose="02070309020205020404" pitchFamily="49" charset="0"/>
                <a:cs typeface="Courier New" panose="02070309020205020404" pitchFamily="49" charset="0"/>
              </a:rPr>
              <a:t>                        &lt;a </a:t>
            </a:r>
            <a:r>
              <a:rPr lang="en-US" dirty="0" err="1">
                <a:latin typeface="Courier New" panose="02070309020205020404" pitchFamily="49" charset="0"/>
                <a:cs typeface="Courier New" panose="02070309020205020404" pitchFamily="49" charset="0"/>
              </a:rPr>
              <a:t>href</a:t>
            </a:r>
            <a:r>
              <a:rPr lang="en-US" dirty="0">
                <a:latin typeface="Courier New" panose="02070309020205020404" pitchFamily="49" charset="0"/>
                <a:cs typeface="Courier New" panose="02070309020205020404" pitchFamily="49" charset="0"/>
              </a:rPr>
              <a:t>="/task" class="</a:t>
            </a:r>
            <a:r>
              <a:rPr lang="en-US" dirty="0" err="1">
                <a:latin typeface="Courier New" panose="02070309020205020404" pitchFamily="49" charset="0"/>
                <a:cs typeface="Courier New" panose="02070309020205020404" pitchFamily="49" charset="0"/>
              </a:rPr>
              <a:t>btn</a:t>
            </a: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btn</a:t>
            </a:r>
            <a:r>
              <a:rPr lang="en-US" dirty="0">
                <a:latin typeface="Courier New" panose="02070309020205020404" pitchFamily="49" charset="0"/>
                <a:cs typeface="Courier New" panose="02070309020205020404" pitchFamily="49" charset="0"/>
              </a:rPr>
              <a:t>-primary"&gt;Add new Task&lt;/a&gt;</a:t>
            </a:r>
          </a:p>
          <a:p>
            <a:pPr marL="0" indent="0">
              <a:buNone/>
            </a:pPr>
            <a:r>
              <a:rPr lang="en-US" dirty="0">
                <a:latin typeface="Courier New" panose="02070309020205020404" pitchFamily="49" charset="0"/>
                <a:cs typeface="Courier New" panose="02070309020205020404" pitchFamily="49" charset="0"/>
              </a:rPr>
              <a:t>                        &lt;table class="table"&gt;</a:t>
            </a:r>
          </a:p>
          <a:p>
            <a:pPr marL="0" indent="0">
              <a:buNone/>
            </a:pPr>
            <a:r>
              <a:rPr lang="en-US" dirty="0">
                <a:latin typeface="Courier New" panose="02070309020205020404" pitchFamily="49" charset="0"/>
                <a:cs typeface="Courier New" panose="02070309020205020404" pitchFamily="49" charset="0"/>
              </a:rPr>
              <a:t>                            &lt;</a:t>
            </a:r>
            <a:r>
              <a:rPr lang="en-US" dirty="0" err="1">
                <a:latin typeface="Courier New" panose="02070309020205020404" pitchFamily="49" charset="0"/>
                <a:cs typeface="Courier New" panose="02070309020205020404" pitchFamily="49" charset="0"/>
              </a:rPr>
              <a:t>thead</a:t>
            </a:r>
            <a:r>
              <a:rPr lang="en-US" dirty="0">
                <a:latin typeface="Courier New" panose="02070309020205020404" pitchFamily="49" charset="0"/>
                <a:cs typeface="Courier New" panose="02070309020205020404" pitchFamily="49" charset="0"/>
              </a:rPr>
              <a:t>&gt;&lt;</a:t>
            </a:r>
            <a:r>
              <a:rPr lang="en-US" dirty="0" err="1">
                <a:latin typeface="Courier New" panose="02070309020205020404" pitchFamily="49" charset="0"/>
                <a:cs typeface="Courier New" panose="02070309020205020404" pitchFamily="49" charset="0"/>
              </a:rPr>
              <a:t>tr</a:t>
            </a:r>
            <a:r>
              <a:rPr lang="en-US" dirty="0">
                <a:latin typeface="Courier New" panose="02070309020205020404" pitchFamily="49" charset="0"/>
                <a:cs typeface="Courier New" panose="02070309020205020404" pitchFamily="49" charset="0"/>
              </a:rPr>
              <a:t>&gt;</a:t>
            </a:r>
          </a:p>
          <a:p>
            <a:pPr marL="0" indent="0">
              <a:buNone/>
            </a:pPr>
            <a:r>
              <a:rPr lang="en-US" dirty="0">
                <a:latin typeface="Courier New" panose="02070309020205020404" pitchFamily="49" charset="0"/>
                <a:cs typeface="Courier New" panose="02070309020205020404" pitchFamily="49" charset="0"/>
              </a:rPr>
              <a:t>                                &lt;</a:t>
            </a:r>
            <a:r>
              <a:rPr lang="en-US" dirty="0" err="1">
                <a:latin typeface="Courier New" panose="02070309020205020404" pitchFamily="49" charset="0"/>
                <a:cs typeface="Courier New" panose="02070309020205020404" pitchFamily="49" charset="0"/>
              </a:rPr>
              <a:t>th</a:t>
            </a: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colspan</a:t>
            </a:r>
            <a:r>
              <a:rPr lang="en-US" dirty="0">
                <a:latin typeface="Courier New" panose="02070309020205020404" pitchFamily="49" charset="0"/>
                <a:cs typeface="Courier New" panose="02070309020205020404" pitchFamily="49" charset="0"/>
              </a:rPr>
              <a:t>="2"&gt;Tasks&lt;/</a:t>
            </a:r>
            <a:r>
              <a:rPr lang="en-US" dirty="0" err="1">
                <a:latin typeface="Courier New" panose="02070309020205020404" pitchFamily="49" charset="0"/>
                <a:cs typeface="Courier New" panose="02070309020205020404" pitchFamily="49" charset="0"/>
              </a:rPr>
              <a:t>th</a:t>
            </a:r>
            <a:r>
              <a:rPr lang="en-US" dirty="0">
                <a:latin typeface="Courier New" panose="02070309020205020404" pitchFamily="49" charset="0"/>
                <a:cs typeface="Courier New" panose="02070309020205020404" pitchFamily="49" charset="0"/>
              </a:rPr>
              <a:t>&gt;</a:t>
            </a:r>
          </a:p>
          <a:p>
            <a:pPr marL="0" indent="0">
              <a:buNone/>
            </a:pPr>
            <a:r>
              <a:rPr lang="en-US" dirty="0">
                <a:latin typeface="Courier New" panose="02070309020205020404" pitchFamily="49" charset="0"/>
                <a:cs typeface="Courier New" panose="02070309020205020404" pitchFamily="49" charset="0"/>
              </a:rPr>
              <a:t>                            &lt;/</a:t>
            </a:r>
            <a:r>
              <a:rPr lang="en-US" dirty="0" err="1">
                <a:latin typeface="Courier New" panose="02070309020205020404" pitchFamily="49" charset="0"/>
                <a:cs typeface="Courier New" panose="02070309020205020404" pitchFamily="49" charset="0"/>
              </a:rPr>
              <a:t>tr</a:t>
            </a:r>
            <a:r>
              <a:rPr lang="en-US" dirty="0">
                <a:latin typeface="Courier New" panose="02070309020205020404" pitchFamily="49" charset="0"/>
                <a:cs typeface="Courier New" panose="02070309020205020404" pitchFamily="49" charset="0"/>
              </a:rPr>
              <a:t>&gt;</a:t>
            </a:r>
          </a:p>
          <a:p>
            <a:pPr marL="0" indent="0">
              <a:buNone/>
            </a:pPr>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&lt;/</a:t>
            </a:r>
            <a:r>
              <a:rPr lang="en-US" dirty="0" err="1">
                <a:latin typeface="Courier New" panose="02070309020205020404" pitchFamily="49" charset="0"/>
                <a:cs typeface="Courier New" panose="02070309020205020404" pitchFamily="49" charset="0"/>
              </a:rPr>
              <a:t>thead</a:t>
            </a:r>
            <a:r>
              <a:rPr lang="en-US" dirty="0" smtClean="0">
                <a:latin typeface="Courier New" panose="02070309020205020404" pitchFamily="49" charset="0"/>
                <a:cs typeface="Courier New" panose="02070309020205020404" pitchFamily="49" charset="0"/>
              </a:rPr>
              <a:t>&gt;</a:t>
            </a:r>
          </a:p>
          <a:p>
            <a:pPr marL="0" indent="0">
              <a:buNone/>
            </a:pPr>
            <a:r>
              <a:rPr lang="en-US" dirty="0" smtClean="0">
                <a:latin typeface="Courier New" panose="02070309020205020404" pitchFamily="49" charset="0"/>
                <a:cs typeface="Courier New" panose="02070309020205020404" pitchFamily="49" charset="0"/>
              </a:rPr>
              <a:t>…</a:t>
            </a:r>
            <a:endParaRPr lang="en-US"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85328911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VIEW – AFISARE TASK-</a:t>
            </a:r>
            <a:r>
              <a:rPr lang="en-US" dirty="0" err="1" smtClean="0"/>
              <a:t>uri</a:t>
            </a:r>
            <a:r>
              <a:rPr lang="en-US" dirty="0" smtClean="0"/>
              <a:t> – </a:t>
            </a:r>
            <a:r>
              <a:rPr lang="en-US" dirty="0" err="1" smtClean="0"/>
              <a:t>welcome.blade.php</a:t>
            </a:r>
            <a:endParaRPr lang="en-US" dirty="0"/>
          </a:p>
        </p:txBody>
      </p:sp>
      <p:sp>
        <p:nvSpPr>
          <p:cNvPr id="3" name="Content Placeholder 2"/>
          <p:cNvSpPr>
            <a:spLocks noGrp="1"/>
          </p:cNvSpPr>
          <p:nvPr>
            <p:ph idx="1"/>
          </p:nvPr>
        </p:nvSpPr>
        <p:spPr>
          <a:xfrm>
            <a:off x="581192" y="1938970"/>
            <a:ext cx="11029615" cy="4616066"/>
          </a:xfrm>
        </p:spPr>
        <p:txBody>
          <a:bodyPr>
            <a:normAutofit fontScale="62500" lnSpcReduction="20000"/>
          </a:bodyPr>
          <a:lstStyle/>
          <a:p>
            <a:pPr marL="0" indent="0">
              <a:buNone/>
            </a:pPr>
            <a:r>
              <a:rPr lang="en-US" dirty="0" smtClean="0">
                <a:latin typeface="Courier New" panose="02070309020205020404" pitchFamily="49" charset="0"/>
                <a:cs typeface="Courier New" panose="02070309020205020404" pitchFamily="49" charset="0"/>
              </a:rPr>
              <a:t>…</a:t>
            </a:r>
          </a:p>
          <a:p>
            <a:pPr marL="0" indent="0">
              <a:buNone/>
            </a:pPr>
            <a:r>
              <a:rPr lang="en-US" dirty="0" smtClean="0">
                <a:latin typeface="Courier New" panose="02070309020205020404" pitchFamily="49" charset="0"/>
                <a:cs typeface="Courier New" panose="02070309020205020404" pitchFamily="49" charset="0"/>
              </a:rPr>
              <a:t>		&lt;</a:t>
            </a:r>
            <a:r>
              <a:rPr lang="en-US" dirty="0" err="1">
                <a:latin typeface="Courier New" panose="02070309020205020404" pitchFamily="49" charset="0"/>
                <a:cs typeface="Courier New" panose="02070309020205020404" pitchFamily="49" charset="0"/>
              </a:rPr>
              <a:t>tbody</a:t>
            </a:r>
            <a:r>
              <a:rPr lang="en-US" dirty="0">
                <a:latin typeface="Courier New" panose="02070309020205020404" pitchFamily="49" charset="0"/>
                <a:cs typeface="Courier New" panose="02070309020205020404" pitchFamily="49" charset="0"/>
              </a:rPr>
              <a:t>&gt;@</a:t>
            </a:r>
            <a:r>
              <a:rPr lang="en-US" dirty="0" err="1">
                <a:latin typeface="Courier New" panose="02070309020205020404" pitchFamily="49" charset="0"/>
                <a:cs typeface="Courier New" panose="02070309020205020404" pitchFamily="49" charset="0"/>
              </a:rPr>
              <a:t>foreach</a:t>
            </a:r>
            <a:r>
              <a:rPr lang="en-US" dirty="0">
                <a:latin typeface="Courier New" panose="02070309020205020404" pitchFamily="49" charset="0"/>
                <a:cs typeface="Courier New" panose="02070309020205020404" pitchFamily="49" charset="0"/>
              </a:rPr>
              <a:t>($user-&gt;tasks as $task)</a:t>
            </a:r>
          </a:p>
          <a:p>
            <a:pPr marL="0" indent="0">
              <a:buNone/>
            </a:pPr>
            <a:r>
              <a:rPr lang="en-US" dirty="0">
                <a:latin typeface="Courier New" panose="02070309020205020404" pitchFamily="49" charset="0"/>
                <a:cs typeface="Courier New" panose="02070309020205020404" pitchFamily="49" charset="0"/>
              </a:rPr>
              <a:t>                            &lt;</a:t>
            </a:r>
            <a:r>
              <a:rPr lang="en-US" dirty="0" err="1">
                <a:latin typeface="Courier New" panose="02070309020205020404" pitchFamily="49" charset="0"/>
                <a:cs typeface="Courier New" panose="02070309020205020404" pitchFamily="49" charset="0"/>
              </a:rPr>
              <a:t>tr</a:t>
            </a:r>
            <a:r>
              <a:rPr lang="en-US" dirty="0">
                <a:latin typeface="Courier New" panose="02070309020205020404" pitchFamily="49" charset="0"/>
                <a:cs typeface="Courier New" panose="02070309020205020404" pitchFamily="49" charset="0"/>
              </a:rPr>
              <a:t>&gt;</a:t>
            </a:r>
          </a:p>
          <a:p>
            <a:pPr marL="0" indent="0">
              <a:buNone/>
            </a:pPr>
            <a:r>
              <a:rPr lang="en-US" dirty="0">
                <a:latin typeface="Courier New" panose="02070309020205020404" pitchFamily="49" charset="0"/>
                <a:cs typeface="Courier New" panose="02070309020205020404" pitchFamily="49" charset="0"/>
              </a:rPr>
              <a:t>                                &lt;td&gt;</a:t>
            </a:r>
          </a:p>
          <a:p>
            <a:pPr marL="0" indent="0">
              <a:buNone/>
            </a:pPr>
            <a:r>
              <a:rPr lang="en-US" dirty="0">
                <a:latin typeface="Courier New" panose="02070309020205020404" pitchFamily="49" charset="0"/>
                <a:cs typeface="Courier New" panose="02070309020205020404" pitchFamily="49" charset="0"/>
              </a:rPr>
              <a:t>                                    {{$task-&gt;description}}</a:t>
            </a:r>
          </a:p>
          <a:p>
            <a:pPr marL="0" indent="0">
              <a:buNone/>
            </a:pPr>
            <a:r>
              <a:rPr lang="en-US" dirty="0">
                <a:latin typeface="Courier New" panose="02070309020205020404" pitchFamily="49" charset="0"/>
                <a:cs typeface="Courier New" panose="02070309020205020404" pitchFamily="49" charset="0"/>
              </a:rPr>
              <a:t>                                &lt;/td&gt;</a:t>
            </a:r>
          </a:p>
          <a:p>
            <a:pPr marL="0" indent="0">
              <a:buNone/>
            </a:pPr>
            <a:r>
              <a:rPr lang="en-US" dirty="0">
                <a:latin typeface="Courier New" panose="02070309020205020404" pitchFamily="49" charset="0"/>
                <a:cs typeface="Courier New" panose="02070309020205020404" pitchFamily="49" charset="0"/>
              </a:rPr>
              <a:t>                                &lt;td&gt;</a:t>
            </a:r>
          </a:p>
          <a:p>
            <a:pPr marL="0" indent="0">
              <a:buNone/>
            </a:pPr>
            <a:r>
              <a:rPr lang="en-US" dirty="0">
                <a:latin typeface="Courier New" panose="02070309020205020404" pitchFamily="49" charset="0"/>
                <a:cs typeface="Courier New" panose="02070309020205020404" pitchFamily="49" charset="0"/>
              </a:rPr>
              <a:t>                                   </a:t>
            </a:r>
          </a:p>
          <a:p>
            <a:pPr marL="0" indent="0">
              <a:buNone/>
            </a:pPr>
            <a:r>
              <a:rPr lang="en-US" dirty="0">
                <a:latin typeface="Courier New" panose="02070309020205020404" pitchFamily="49" charset="0"/>
                <a:cs typeface="Courier New" panose="02070309020205020404" pitchFamily="49" charset="0"/>
              </a:rPr>
              <a:t>                                    &lt;form action="/task/{{$task-&gt;id}}"&gt;</a:t>
            </a:r>
          </a:p>
          <a:p>
            <a:pPr marL="0" indent="0">
              <a:buNone/>
            </a:pPr>
            <a:r>
              <a:rPr lang="en-US" dirty="0">
                <a:latin typeface="Courier New" panose="02070309020205020404" pitchFamily="49" charset="0"/>
                <a:cs typeface="Courier New" panose="02070309020205020404" pitchFamily="49" charset="0"/>
              </a:rPr>
              <a:t>                                        &lt;button type="submit" name="edit" class="</a:t>
            </a:r>
            <a:r>
              <a:rPr lang="en-US" dirty="0" err="1">
                <a:latin typeface="Courier New" panose="02070309020205020404" pitchFamily="49" charset="0"/>
                <a:cs typeface="Courier New" panose="02070309020205020404" pitchFamily="49" charset="0"/>
              </a:rPr>
              <a:t>btn</a:t>
            </a: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btn</a:t>
            </a:r>
            <a:r>
              <a:rPr lang="en-US" dirty="0">
                <a:latin typeface="Courier New" panose="02070309020205020404" pitchFamily="49" charset="0"/>
                <a:cs typeface="Courier New" panose="02070309020205020404" pitchFamily="49" charset="0"/>
              </a:rPr>
              <a:t>-primary"&gt;Edit&lt;/button&gt;</a:t>
            </a:r>
          </a:p>
          <a:p>
            <a:pPr marL="0" indent="0">
              <a:buNone/>
            </a:pPr>
            <a:r>
              <a:rPr lang="en-US" dirty="0">
                <a:latin typeface="Courier New" panose="02070309020205020404" pitchFamily="49" charset="0"/>
                <a:cs typeface="Courier New" panose="02070309020205020404" pitchFamily="49" charset="0"/>
              </a:rPr>
              <a:t>                                        &lt;button type="submit" name="delete" </a:t>
            </a:r>
            <a:r>
              <a:rPr lang="en-US" dirty="0" err="1">
                <a:latin typeface="Courier New" panose="02070309020205020404" pitchFamily="49" charset="0"/>
                <a:cs typeface="Courier New" panose="02070309020205020404" pitchFamily="49" charset="0"/>
              </a:rPr>
              <a:t>formmethod</a:t>
            </a:r>
            <a:r>
              <a:rPr lang="en-US" dirty="0">
                <a:latin typeface="Courier New" panose="02070309020205020404" pitchFamily="49" charset="0"/>
                <a:cs typeface="Courier New" panose="02070309020205020404" pitchFamily="49" charset="0"/>
              </a:rPr>
              <a:t>="POST" class="</a:t>
            </a:r>
            <a:r>
              <a:rPr lang="en-US" dirty="0" err="1">
                <a:latin typeface="Courier New" panose="02070309020205020404" pitchFamily="49" charset="0"/>
                <a:cs typeface="Courier New" panose="02070309020205020404" pitchFamily="49" charset="0"/>
              </a:rPr>
              <a:t>btn</a:t>
            </a: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btn</a:t>
            </a:r>
            <a:r>
              <a:rPr lang="en-US" dirty="0">
                <a:latin typeface="Courier New" panose="02070309020205020404" pitchFamily="49" charset="0"/>
                <a:cs typeface="Courier New" panose="02070309020205020404" pitchFamily="49" charset="0"/>
              </a:rPr>
              <a:t>-danger"&gt;Delete&lt;/button&gt;</a:t>
            </a:r>
          </a:p>
          <a:p>
            <a:pPr marL="0" indent="0">
              <a:buNone/>
            </a:pPr>
            <a:r>
              <a:rPr lang="en-US" dirty="0">
                <a:latin typeface="Courier New" panose="02070309020205020404" pitchFamily="49" charset="0"/>
                <a:cs typeface="Courier New" panose="02070309020205020404" pitchFamily="49" charset="0"/>
              </a:rPr>
              <a:t>                                        {{ </a:t>
            </a:r>
            <a:r>
              <a:rPr lang="en-US" dirty="0" err="1">
                <a:latin typeface="Courier New" panose="02070309020205020404" pitchFamily="49" charset="0"/>
                <a:cs typeface="Courier New" panose="02070309020205020404" pitchFamily="49" charset="0"/>
              </a:rPr>
              <a:t>csrf_field</a:t>
            </a:r>
            <a:r>
              <a:rPr lang="en-US" dirty="0">
                <a:latin typeface="Courier New" panose="02070309020205020404" pitchFamily="49" charset="0"/>
                <a:cs typeface="Courier New" panose="02070309020205020404" pitchFamily="49" charset="0"/>
              </a:rPr>
              <a:t>() }}</a:t>
            </a:r>
          </a:p>
          <a:p>
            <a:pPr marL="0" indent="0">
              <a:buNone/>
            </a:pPr>
            <a:r>
              <a:rPr lang="en-US" dirty="0">
                <a:latin typeface="Courier New" panose="02070309020205020404" pitchFamily="49" charset="0"/>
                <a:cs typeface="Courier New" panose="02070309020205020404" pitchFamily="49" charset="0"/>
              </a:rPr>
              <a:t>                                    &lt;/form&gt;</a:t>
            </a:r>
          </a:p>
          <a:p>
            <a:pPr marL="0" indent="0">
              <a:buNone/>
            </a:pPr>
            <a:r>
              <a:rPr lang="en-US" dirty="0">
                <a:latin typeface="Courier New" panose="02070309020205020404" pitchFamily="49" charset="0"/>
                <a:cs typeface="Courier New" panose="02070309020205020404" pitchFamily="49" charset="0"/>
              </a:rPr>
              <a:t>                                &lt;/td&gt;</a:t>
            </a:r>
          </a:p>
          <a:p>
            <a:pPr marL="0" indent="0">
              <a:buNone/>
            </a:pPr>
            <a:r>
              <a:rPr lang="en-US" dirty="0">
                <a:latin typeface="Courier New" panose="02070309020205020404" pitchFamily="49" charset="0"/>
                <a:cs typeface="Courier New" panose="02070309020205020404" pitchFamily="49" charset="0"/>
              </a:rPr>
              <a:t>                            &lt;/</a:t>
            </a:r>
            <a:r>
              <a:rPr lang="en-US" dirty="0" err="1">
                <a:latin typeface="Courier New" panose="02070309020205020404" pitchFamily="49" charset="0"/>
                <a:cs typeface="Courier New" panose="02070309020205020404" pitchFamily="49" charset="0"/>
              </a:rPr>
              <a:t>tr</a:t>
            </a:r>
            <a:r>
              <a:rPr lang="en-US" dirty="0" smtClean="0">
                <a:latin typeface="Courier New" panose="02070309020205020404" pitchFamily="49" charset="0"/>
                <a:cs typeface="Courier New" panose="02070309020205020404" pitchFamily="49" charset="0"/>
              </a:rPr>
              <a:t>&gt;</a:t>
            </a:r>
          </a:p>
          <a:p>
            <a:pPr marL="0" indent="0">
              <a:buNone/>
            </a:pPr>
            <a:r>
              <a:rPr lang="en-US" dirty="0" smtClean="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endforeach</a:t>
            </a:r>
            <a:r>
              <a:rPr lang="en-US" dirty="0">
                <a:latin typeface="Courier New" panose="02070309020205020404" pitchFamily="49" charset="0"/>
                <a:cs typeface="Courier New" panose="02070309020205020404" pitchFamily="49" charset="0"/>
              </a:rPr>
              <a:t>&lt;/</a:t>
            </a:r>
            <a:r>
              <a:rPr lang="en-US" dirty="0" err="1">
                <a:latin typeface="Courier New" panose="02070309020205020404" pitchFamily="49" charset="0"/>
                <a:cs typeface="Courier New" panose="02070309020205020404" pitchFamily="49" charset="0"/>
              </a:rPr>
              <a:t>tbody</a:t>
            </a:r>
            <a:r>
              <a:rPr lang="en-US" dirty="0" smtClean="0">
                <a:latin typeface="Courier New" panose="02070309020205020404" pitchFamily="49" charset="0"/>
                <a:cs typeface="Courier New" panose="02070309020205020404" pitchFamily="49" charset="0"/>
              </a:rPr>
              <a:t>&gt;</a:t>
            </a:r>
            <a:endParaRPr lang="en-US" dirty="0">
              <a:latin typeface="Courier New" panose="02070309020205020404" pitchFamily="49" charset="0"/>
              <a:cs typeface="Courier New" panose="02070309020205020404" pitchFamily="49" charset="0"/>
            </a:endParaRPr>
          </a:p>
          <a:p>
            <a:pPr marL="0" indent="0">
              <a:buNone/>
            </a:pPr>
            <a:r>
              <a:rPr lang="en-US" dirty="0" smtClean="0">
                <a:latin typeface="Courier New" panose="02070309020205020404" pitchFamily="49" charset="0"/>
                <a:cs typeface="Courier New" panose="02070309020205020404" pitchFamily="49" charset="0"/>
              </a:rPr>
              <a:t>…</a:t>
            </a:r>
            <a:endParaRPr lang="en-US"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80433981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VIEW – AFISARE TASK-</a:t>
            </a:r>
            <a:r>
              <a:rPr lang="en-US" dirty="0" err="1" smtClean="0"/>
              <a:t>uri</a:t>
            </a:r>
            <a:r>
              <a:rPr lang="en-US" dirty="0" smtClean="0"/>
              <a:t> – </a:t>
            </a:r>
            <a:r>
              <a:rPr lang="en-US" dirty="0" err="1" smtClean="0"/>
              <a:t>welcome.blade.php</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latin typeface="Courier New" panose="02070309020205020404" pitchFamily="49" charset="0"/>
                <a:cs typeface="Courier New" panose="02070309020205020404" pitchFamily="49" charset="0"/>
              </a:rPr>
              <a:t>…</a:t>
            </a:r>
          </a:p>
          <a:p>
            <a:pPr marL="0" indent="0">
              <a:buNone/>
            </a:pPr>
            <a:r>
              <a:rPr lang="en-US" dirty="0" smtClean="0">
                <a:latin typeface="Courier New" panose="02070309020205020404" pitchFamily="49" charset="0"/>
                <a:cs typeface="Courier New" panose="02070309020205020404" pitchFamily="49" charset="0"/>
              </a:rPr>
              <a:t>						&lt;/</a:t>
            </a:r>
            <a:r>
              <a:rPr lang="en-US" dirty="0">
                <a:latin typeface="Courier New" panose="02070309020205020404" pitchFamily="49" charset="0"/>
                <a:cs typeface="Courier New" panose="02070309020205020404" pitchFamily="49" charset="0"/>
              </a:rPr>
              <a:t>table&gt;</a:t>
            </a:r>
          </a:p>
          <a:p>
            <a:pPr marL="0" indent="0">
              <a:buNone/>
            </a:pPr>
            <a:r>
              <a:rPr lang="en-US" dirty="0">
                <a:latin typeface="Courier New" panose="02070309020205020404" pitchFamily="49" charset="0"/>
                <a:cs typeface="Courier New" panose="02070309020205020404" pitchFamily="49" charset="0"/>
              </a:rPr>
              <a:t>                @else</a:t>
            </a:r>
          </a:p>
          <a:p>
            <a:pPr marL="0" indent="0">
              <a:buNone/>
            </a:pPr>
            <a:r>
              <a:rPr lang="en-US" dirty="0">
                <a:latin typeface="Courier New" panose="02070309020205020404" pitchFamily="49" charset="0"/>
                <a:cs typeface="Courier New" panose="02070309020205020404" pitchFamily="49" charset="0"/>
              </a:rPr>
              <a:t>                    &lt;h3&gt;You need to log in. &lt;a </a:t>
            </a:r>
            <a:r>
              <a:rPr lang="en-US" dirty="0" err="1">
                <a:latin typeface="Courier New" panose="02070309020205020404" pitchFamily="49" charset="0"/>
                <a:cs typeface="Courier New" panose="02070309020205020404" pitchFamily="49" charset="0"/>
              </a:rPr>
              <a:t>href</a:t>
            </a:r>
            <a:r>
              <a:rPr lang="en-US" dirty="0">
                <a:latin typeface="Courier New" panose="02070309020205020404" pitchFamily="49" charset="0"/>
                <a:cs typeface="Courier New" panose="02070309020205020404" pitchFamily="49" charset="0"/>
              </a:rPr>
              <a:t>="/login"&gt;Click here to login&lt;/a&gt;&lt;/h3&gt;</a:t>
            </a:r>
          </a:p>
          <a:p>
            <a:pPr marL="0" indent="0">
              <a:buNone/>
            </a:pP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endif</a:t>
            </a:r>
            <a:endParaRPr lang="en-US" dirty="0">
              <a:latin typeface="Courier New" panose="02070309020205020404" pitchFamily="49" charset="0"/>
              <a:cs typeface="Courier New" panose="02070309020205020404" pitchFamily="49" charset="0"/>
            </a:endParaRPr>
          </a:p>
          <a:p>
            <a:pPr marL="0" indent="0">
              <a:buNone/>
            </a:pPr>
            <a:r>
              <a:rPr lang="en-US" dirty="0">
                <a:latin typeface="Courier New" panose="02070309020205020404" pitchFamily="49" charset="0"/>
                <a:cs typeface="Courier New" panose="02070309020205020404" pitchFamily="49" charset="0"/>
              </a:rPr>
              <a:t>               </a:t>
            </a:r>
          </a:p>
          <a:p>
            <a:pPr marL="0" indent="0">
              <a:buNone/>
            </a:pPr>
            <a:r>
              <a:rPr lang="en-US" dirty="0">
                <a:latin typeface="Courier New" panose="02070309020205020404" pitchFamily="49" charset="0"/>
                <a:cs typeface="Courier New" panose="02070309020205020404" pitchFamily="49" charset="0"/>
              </a:rPr>
              <a:t>&lt;/div&gt;</a:t>
            </a:r>
          </a:p>
          <a:p>
            <a:pPr marL="0" indent="0">
              <a:buNone/>
            </a:pPr>
            <a:r>
              <a:rPr lang="en-US" dirty="0">
                <a:latin typeface="Courier New" panose="02070309020205020404" pitchFamily="49" charset="0"/>
                <a:cs typeface="Courier New" panose="02070309020205020404" pitchFamily="49" charset="0"/>
              </a:rPr>
              <a:t>@</a:t>
            </a:r>
            <a:r>
              <a:rPr lang="en-US" dirty="0" err="1">
                <a:latin typeface="Courier New" panose="02070309020205020404" pitchFamily="49" charset="0"/>
                <a:cs typeface="Courier New" panose="02070309020205020404" pitchFamily="49" charset="0"/>
              </a:rPr>
              <a:t>endsection</a:t>
            </a:r>
            <a:endParaRPr lang="en-US"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8796393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 CE E </a:t>
            </a:r>
            <a:r>
              <a:rPr lang="en-US" dirty="0" err="1" smtClean="0"/>
              <a:t>Laravel</a:t>
            </a:r>
            <a:r>
              <a:rPr lang="en-US" dirty="0" smtClean="0"/>
              <a:t> </a:t>
            </a:r>
            <a:r>
              <a:rPr lang="en-US" dirty="0" err="1" smtClean="0"/>
              <a:t>diferit</a:t>
            </a:r>
            <a:r>
              <a:rPr lang="en-US" dirty="0" smtClean="0"/>
              <a:t>?</a:t>
            </a:r>
            <a:endParaRPr lang="en-US" dirty="0"/>
          </a:p>
        </p:txBody>
      </p:sp>
      <p:sp>
        <p:nvSpPr>
          <p:cNvPr id="3" name="Content Placeholder 2"/>
          <p:cNvSpPr>
            <a:spLocks noGrp="1"/>
          </p:cNvSpPr>
          <p:nvPr>
            <p:ph idx="1"/>
          </p:nvPr>
        </p:nvSpPr>
        <p:spPr/>
        <p:txBody>
          <a:bodyPr/>
          <a:lstStyle/>
          <a:p>
            <a:r>
              <a:rPr lang="en-US" dirty="0" err="1" smtClean="0"/>
              <a:t>Pachete</a:t>
            </a:r>
            <a:r>
              <a:rPr lang="en-US" dirty="0" smtClean="0"/>
              <a:t> </a:t>
            </a:r>
            <a:r>
              <a:rPr lang="en-US" dirty="0" err="1" smtClean="0"/>
              <a:t>suplimentare</a:t>
            </a:r>
            <a:r>
              <a:rPr lang="en-US" dirty="0" smtClean="0"/>
              <a:t> care se pot </a:t>
            </a:r>
            <a:r>
              <a:rPr lang="en-US" dirty="0" err="1" smtClean="0"/>
              <a:t>instala</a:t>
            </a:r>
            <a:r>
              <a:rPr lang="en-US" dirty="0" smtClean="0"/>
              <a:t> in </a:t>
            </a:r>
            <a:r>
              <a:rPr lang="en-US" dirty="0" err="1" smtClean="0"/>
              <a:t>Laravel</a:t>
            </a:r>
            <a:endParaRPr lang="en-US" dirty="0" smtClean="0"/>
          </a:p>
          <a:p>
            <a:r>
              <a:rPr lang="en-US" dirty="0" err="1" smtClean="0"/>
              <a:t>Linia</a:t>
            </a:r>
            <a:r>
              <a:rPr lang="en-US" dirty="0" smtClean="0"/>
              <a:t> de </a:t>
            </a:r>
            <a:r>
              <a:rPr lang="en-US" dirty="0" err="1" smtClean="0"/>
              <a:t>comanda</a:t>
            </a:r>
            <a:r>
              <a:rPr lang="en-US" dirty="0" smtClean="0"/>
              <a:t> ARTISAN care face </a:t>
            </a:r>
            <a:r>
              <a:rPr lang="en-US" dirty="0" err="1" smtClean="0"/>
              <a:t>usoara</a:t>
            </a:r>
            <a:r>
              <a:rPr lang="en-US" dirty="0" smtClean="0"/>
              <a:t> </a:t>
            </a:r>
            <a:r>
              <a:rPr lang="en-US" dirty="0" err="1" smtClean="0"/>
              <a:t>instalarea</a:t>
            </a:r>
            <a:r>
              <a:rPr lang="en-US" dirty="0" smtClean="0"/>
              <a:t> </a:t>
            </a:r>
            <a:r>
              <a:rPr lang="en-US" dirty="0" err="1" smtClean="0"/>
              <a:t>pachetelor</a:t>
            </a:r>
            <a:r>
              <a:rPr lang="en-US" dirty="0" smtClean="0"/>
              <a:t> </a:t>
            </a:r>
            <a:r>
              <a:rPr lang="en-US" dirty="0" err="1" smtClean="0"/>
              <a:t>suplimentare</a:t>
            </a:r>
            <a:endParaRPr lang="en-US" dirty="0" smtClean="0"/>
          </a:p>
          <a:p>
            <a:endParaRPr lang="en-US" dirty="0"/>
          </a:p>
          <a:p>
            <a:r>
              <a:rPr lang="en-US" dirty="0" smtClean="0"/>
              <a:t>MIGRATIONS – schema </a:t>
            </a:r>
            <a:r>
              <a:rPr lang="en-US" dirty="0" err="1" smtClean="0"/>
              <a:t>bazei</a:t>
            </a:r>
            <a:r>
              <a:rPr lang="en-US" dirty="0" smtClean="0"/>
              <a:t> de date </a:t>
            </a:r>
            <a:r>
              <a:rPr lang="en-US" dirty="0" err="1" smtClean="0"/>
              <a:t>este</a:t>
            </a:r>
            <a:r>
              <a:rPr lang="en-US" dirty="0" smtClean="0"/>
              <a:t> </a:t>
            </a:r>
            <a:r>
              <a:rPr lang="en-US" dirty="0" err="1" smtClean="0"/>
              <a:t>actualizata</a:t>
            </a:r>
            <a:r>
              <a:rPr lang="en-US" dirty="0" smtClean="0"/>
              <a:t> </a:t>
            </a:r>
            <a:r>
              <a:rPr lang="en-US" dirty="0" err="1" smtClean="0"/>
              <a:t>si</a:t>
            </a:r>
            <a:r>
              <a:rPr lang="en-US" dirty="0" smtClean="0"/>
              <a:t> </a:t>
            </a:r>
            <a:r>
              <a:rPr lang="en-US" dirty="0" err="1" smtClean="0"/>
              <a:t>construit</a:t>
            </a:r>
            <a:r>
              <a:rPr lang="en-US" dirty="0" smtClean="0"/>
              <a:t> in </a:t>
            </a:r>
            <a:r>
              <a:rPr lang="en-US" dirty="0" err="1" smtClean="0"/>
              <a:t>cadrul</a:t>
            </a:r>
            <a:r>
              <a:rPr lang="en-US" dirty="0" smtClean="0"/>
              <a:t> framework-</a:t>
            </a:r>
            <a:r>
              <a:rPr lang="en-US" dirty="0" err="1" smtClean="0"/>
              <a:t>ului</a:t>
            </a:r>
            <a:endParaRPr lang="en-US" dirty="0" smtClean="0"/>
          </a:p>
          <a:p>
            <a:r>
              <a:rPr lang="en-US" dirty="0" smtClean="0"/>
              <a:t>Se pot </a:t>
            </a:r>
            <a:r>
              <a:rPr lang="en-US" dirty="0" err="1" smtClean="0"/>
              <a:t>executa</a:t>
            </a:r>
            <a:r>
              <a:rPr lang="en-US" dirty="0" smtClean="0"/>
              <a:t> </a:t>
            </a:r>
            <a:r>
              <a:rPr lang="en-US" dirty="0" err="1" smtClean="0"/>
              <a:t>comenzi</a:t>
            </a:r>
            <a:r>
              <a:rPr lang="en-US" dirty="0" smtClean="0"/>
              <a:t> de </a:t>
            </a:r>
            <a:r>
              <a:rPr lang="en-US" dirty="0" err="1" smtClean="0"/>
              <a:t>schimbare</a:t>
            </a:r>
            <a:r>
              <a:rPr lang="en-US" dirty="0" smtClean="0"/>
              <a:t> a </a:t>
            </a:r>
            <a:r>
              <a:rPr lang="en-US" dirty="0" err="1" smtClean="0"/>
              <a:t>schemei</a:t>
            </a:r>
            <a:r>
              <a:rPr lang="en-US" dirty="0" smtClean="0"/>
              <a:t> </a:t>
            </a:r>
            <a:r>
              <a:rPr lang="en-US" dirty="0" err="1" smtClean="0"/>
              <a:t>unui</a:t>
            </a:r>
            <a:r>
              <a:rPr lang="en-US" dirty="0" smtClean="0"/>
              <a:t> </a:t>
            </a:r>
            <a:r>
              <a:rPr lang="en-US" dirty="0" err="1" smtClean="0"/>
              <a:t>tabel</a:t>
            </a:r>
            <a:r>
              <a:rPr lang="en-US" dirty="0" smtClean="0"/>
              <a:t> </a:t>
            </a:r>
            <a:r>
              <a:rPr lang="en-US" dirty="0" err="1" smtClean="0"/>
              <a:t>prin</a:t>
            </a:r>
            <a:r>
              <a:rPr lang="en-US" dirty="0" smtClean="0"/>
              <a:t> </a:t>
            </a:r>
            <a:r>
              <a:rPr lang="en-US" dirty="0" err="1" smtClean="0"/>
              <a:t>intermediul</a:t>
            </a:r>
            <a:r>
              <a:rPr lang="en-US" dirty="0" smtClean="0"/>
              <a:t> ARTISAN</a:t>
            </a:r>
          </a:p>
          <a:p>
            <a:endParaRPr lang="en-US" dirty="0"/>
          </a:p>
          <a:p>
            <a:r>
              <a:rPr lang="en-US" dirty="0" smtClean="0"/>
              <a:t>Se pot </a:t>
            </a:r>
            <a:r>
              <a:rPr lang="en-US" dirty="0" err="1" smtClean="0"/>
              <a:t>crea</a:t>
            </a:r>
            <a:r>
              <a:rPr lang="en-US" dirty="0" smtClean="0"/>
              <a:t> </a:t>
            </a:r>
            <a:r>
              <a:rPr lang="en-US" dirty="0" err="1" smtClean="0"/>
              <a:t>unitati</a:t>
            </a:r>
            <a:r>
              <a:rPr lang="en-US" dirty="0" smtClean="0"/>
              <a:t> de </a:t>
            </a:r>
            <a:r>
              <a:rPr lang="en-US" dirty="0" err="1" smtClean="0"/>
              <a:t>testare</a:t>
            </a:r>
            <a:r>
              <a:rPr lang="en-US" dirty="0" smtClean="0"/>
              <a:t> </a:t>
            </a:r>
            <a:r>
              <a:rPr lang="en-US" dirty="0" err="1" smtClean="0"/>
              <a:t>pe</a:t>
            </a:r>
            <a:r>
              <a:rPr lang="en-US" dirty="0" smtClean="0"/>
              <a:t> </a:t>
            </a:r>
            <a:r>
              <a:rPr lang="en-US" dirty="0" err="1" smtClean="0"/>
              <a:t>baza</a:t>
            </a:r>
            <a:r>
              <a:rPr lang="en-US" dirty="0" smtClean="0"/>
              <a:t> </a:t>
            </a:r>
            <a:r>
              <a:rPr lang="en-US" dirty="0" err="1" smtClean="0"/>
              <a:t>unitatii</a:t>
            </a:r>
            <a:r>
              <a:rPr lang="en-US" dirty="0" smtClean="0"/>
              <a:t> de testate integrate </a:t>
            </a:r>
            <a:r>
              <a:rPr lang="en-US" dirty="0" err="1" smtClean="0"/>
              <a:t>PHPUnit</a:t>
            </a:r>
            <a:r>
              <a:rPr lang="en-US" dirty="0"/>
              <a:t> </a:t>
            </a:r>
            <a:r>
              <a:rPr lang="en-US" dirty="0" smtClean="0"/>
              <a:t>(</a:t>
            </a:r>
            <a:r>
              <a:rPr lang="en-US" dirty="0" err="1" smtClean="0"/>
              <a:t>extinderea</a:t>
            </a:r>
            <a:r>
              <a:rPr lang="en-US" dirty="0" smtClean="0"/>
              <a:t> </a:t>
            </a:r>
            <a:r>
              <a:rPr lang="en-US" dirty="0" err="1" smtClean="0"/>
              <a:t>clasei</a:t>
            </a:r>
            <a:r>
              <a:rPr lang="en-US" dirty="0" smtClean="0"/>
              <a:t> </a:t>
            </a:r>
            <a:r>
              <a:rPr lang="en-US" dirty="0" err="1" smtClean="0"/>
              <a:t>PHPUnit_Framework_TestCase</a:t>
            </a:r>
            <a:r>
              <a:rPr lang="en-US" dirty="0"/>
              <a:t>)</a:t>
            </a:r>
          </a:p>
        </p:txBody>
      </p:sp>
    </p:spTree>
    <p:extLst>
      <p:ext uri="{BB962C8B-B14F-4D97-AF65-F5344CB8AC3E}">
        <p14:creationId xmlns:p14="http://schemas.microsoft.com/office/powerpoint/2010/main" val="145911463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VIEW – ADD TASK – </a:t>
            </a:r>
            <a:r>
              <a:rPr lang="en-US" dirty="0" err="1" smtClean="0"/>
              <a:t>add.blade.php</a:t>
            </a:r>
            <a:endParaRPr lang="en-US" dirty="0"/>
          </a:p>
        </p:txBody>
      </p:sp>
      <p:sp>
        <p:nvSpPr>
          <p:cNvPr id="3" name="Content Placeholder 2"/>
          <p:cNvSpPr>
            <a:spLocks noGrp="1"/>
          </p:cNvSpPr>
          <p:nvPr>
            <p:ph idx="1"/>
          </p:nvPr>
        </p:nvSpPr>
        <p:spPr>
          <a:xfrm>
            <a:off x="581193" y="2005071"/>
            <a:ext cx="11029615" cy="4481690"/>
          </a:xfrm>
        </p:spPr>
        <p:txBody>
          <a:bodyPr>
            <a:normAutofit fontScale="77500" lnSpcReduction="20000"/>
          </a:bodyPr>
          <a:lstStyle/>
          <a:p>
            <a:pPr marL="0" indent="0">
              <a:buNone/>
            </a:pPr>
            <a:r>
              <a:rPr lang="en-US" dirty="0">
                <a:latin typeface="Courier New" panose="02070309020205020404" pitchFamily="49" charset="0"/>
                <a:cs typeface="Courier New" panose="02070309020205020404" pitchFamily="49" charset="0"/>
              </a:rPr>
              <a:t>@extends('</a:t>
            </a:r>
            <a:r>
              <a:rPr lang="en-US" dirty="0" err="1">
                <a:latin typeface="Courier New" panose="02070309020205020404" pitchFamily="49" charset="0"/>
                <a:cs typeface="Courier New" panose="02070309020205020404" pitchFamily="49" charset="0"/>
              </a:rPr>
              <a:t>layouts.app</a:t>
            </a:r>
            <a:r>
              <a:rPr lang="en-US" dirty="0" smtClean="0">
                <a:latin typeface="Courier New" panose="02070309020205020404" pitchFamily="49" charset="0"/>
                <a:cs typeface="Courier New" panose="02070309020205020404" pitchFamily="49" charset="0"/>
              </a:rPr>
              <a:t>')</a:t>
            </a:r>
            <a:endParaRPr lang="en-US" dirty="0">
              <a:latin typeface="Courier New" panose="02070309020205020404" pitchFamily="49" charset="0"/>
              <a:cs typeface="Courier New" panose="02070309020205020404" pitchFamily="49" charset="0"/>
            </a:endParaRPr>
          </a:p>
          <a:p>
            <a:pPr marL="0" indent="0">
              <a:buNone/>
            </a:pPr>
            <a:r>
              <a:rPr lang="en-US" dirty="0">
                <a:latin typeface="Courier New" panose="02070309020205020404" pitchFamily="49" charset="0"/>
                <a:cs typeface="Courier New" panose="02070309020205020404" pitchFamily="49" charset="0"/>
              </a:rPr>
              <a:t>@section('content')</a:t>
            </a:r>
          </a:p>
          <a:p>
            <a:pPr marL="0" indent="0">
              <a:buNone/>
            </a:pPr>
            <a:r>
              <a:rPr lang="en-US" dirty="0">
                <a:latin typeface="Courier New" panose="02070309020205020404" pitchFamily="49" charset="0"/>
                <a:cs typeface="Courier New" panose="02070309020205020404" pitchFamily="49" charset="0"/>
              </a:rPr>
              <a:t>&lt;div class="container"&gt;</a:t>
            </a:r>
          </a:p>
          <a:p>
            <a:pPr marL="0" indent="0">
              <a:buNone/>
            </a:pPr>
            <a:r>
              <a:rPr lang="en-US" dirty="0">
                <a:latin typeface="Courier New" panose="02070309020205020404" pitchFamily="49" charset="0"/>
                <a:cs typeface="Courier New" panose="02070309020205020404" pitchFamily="49" charset="0"/>
              </a:rPr>
              <a:t>                &lt;h2&gt;Add New Task&lt;/h2&gt;</a:t>
            </a:r>
          </a:p>
          <a:p>
            <a:pPr marL="0" indent="0">
              <a:buNone/>
            </a:pPr>
            <a:r>
              <a:rPr lang="en-US" dirty="0" smtClean="0">
                <a:latin typeface="Courier New" panose="02070309020205020404" pitchFamily="49" charset="0"/>
                <a:cs typeface="Courier New" panose="02070309020205020404" pitchFamily="49" charset="0"/>
              </a:rPr>
              <a:t>&lt;</a:t>
            </a:r>
            <a:r>
              <a:rPr lang="en-US" dirty="0">
                <a:latin typeface="Courier New" panose="02070309020205020404" pitchFamily="49" charset="0"/>
                <a:cs typeface="Courier New" panose="02070309020205020404" pitchFamily="49" charset="0"/>
              </a:rPr>
              <a:t>form method="POST" action="/task</a:t>
            </a:r>
            <a:r>
              <a:rPr lang="en-US" dirty="0" smtClean="0">
                <a:latin typeface="Courier New" panose="02070309020205020404" pitchFamily="49" charset="0"/>
                <a:cs typeface="Courier New" panose="02070309020205020404" pitchFamily="49" charset="0"/>
              </a:rPr>
              <a:t>"&gt;</a:t>
            </a:r>
            <a:endParaRPr lang="en-US" dirty="0">
              <a:latin typeface="Courier New" panose="02070309020205020404" pitchFamily="49" charset="0"/>
              <a:cs typeface="Courier New" panose="02070309020205020404" pitchFamily="49" charset="0"/>
            </a:endParaRPr>
          </a:p>
          <a:p>
            <a:pPr marL="0" indent="0">
              <a:buNone/>
            </a:pPr>
            <a:r>
              <a:rPr lang="en-US" dirty="0">
                <a:latin typeface="Courier New" panose="02070309020205020404" pitchFamily="49" charset="0"/>
                <a:cs typeface="Courier New" panose="02070309020205020404" pitchFamily="49" charset="0"/>
              </a:rPr>
              <a:t>    &lt;div class="form-group"&gt;</a:t>
            </a:r>
          </a:p>
          <a:p>
            <a:pPr marL="0" indent="0">
              <a:buNone/>
            </a:pPr>
            <a:r>
              <a:rPr lang="en-US" dirty="0">
                <a:latin typeface="Courier New" panose="02070309020205020404" pitchFamily="49" charset="0"/>
                <a:cs typeface="Courier New" panose="02070309020205020404" pitchFamily="49" charset="0"/>
              </a:rPr>
              <a:t>        &lt;</a:t>
            </a:r>
            <a:r>
              <a:rPr lang="en-US" dirty="0" err="1">
                <a:latin typeface="Courier New" panose="02070309020205020404" pitchFamily="49" charset="0"/>
                <a:cs typeface="Courier New" panose="02070309020205020404" pitchFamily="49" charset="0"/>
              </a:rPr>
              <a:t>textarea</a:t>
            </a:r>
            <a:r>
              <a:rPr lang="en-US" dirty="0">
                <a:latin typeface="Courier New" panose="02070309020205020404" pitchFamily="49" charset="0"/>
                <a:cs typeface="Courier New" panose="02070309020205020404" pitchFamily="49" charset="0"/>
              </a:rPr>
              <a:t> name="description" class="form-control"&gt;&lt;/</a:t>
            </a:r>
            <a:r>
              <a:rPr lang="en-US" dirty="0" err="1">
                <a:latin typeface="Courier New" panose="02070309020205020404" pitchFamily="49" charset="0"/>
                <a:cs typeface="Courier New" panose="02070309020205020404" pitchFamily="49" charset="0"/>
              </a:rPr>
              <a:t>textarea</a:t>
            </a:r>
            <a:r>
              <a:rPr lang="en-US" dirty="0">
                <a:latin typeface="Courier New" panose="02070309020205020404" pitchFamily="49" charset="0"/>
                <a:cs typeface="Courier New" panose="02070309020205020404" pitchFamily="49" charset="0"/>
              </a:rPr>
              <a:t>&gt;  </a:t>
            </a:r>
          </a:p>
          <a:p>
            <a:pPr marL="0" indent="0">
              <a:buNone/>
            </a:pPr>
            <a:r>
              <a:rPr lang="en-US" dirty="0">
                <a:latin typeface="Courier New" panose="02070309020205020404" pitchFamily="49" charset="0"/>
                <a:cs typeface="Courier New" panose="02070309020205020404" pitchFamily="49" charset="0"/>
              </a:rPr>
              <a:t>    &lt;/div</a:t>
            </a:r>
            <a:r>
              <a:rPr lang="en-US" dirty="0" smtClean="0">
                <a:latin typeface="Courier New" panose="02070309020205020404" pitchFamily="49" charset="0"/>
                <a:cs typeface="Courier New" panose="02070309020205020404" pitchFamily="49" charset="0"/>
              </a:rPr>
              <a:t>&gt;</a:t>
            </a:r>
            <a:endParaRPr lang="en-US" dirty="0">
              <a:latin typeface="Courier New" panose="02070309020205020404" pitchFamily="49" charset="0"/>
              <a:cs typeface="Courier New" panose="02070309020205020404" pitchFamily="49" charset="0"/>
            </a:endParaRPr>
          </a:p>
          <a:p>
            <a:pPr marL="0" indent="0">
              <a:buNone/>
            </a:pPr>
            <a:r>
              <a:rPr lang="en-US" dirty="0">
                <a:latin typeface="Courier New" panose="02070309020205020404" pitchFamily="49" charset="0"/>
                <a:cs typeface="Courier New" panose="02070309020205020404" pitchFamily="49" charset="0"/>
              </a:rPr>
              <a:t>    &lt;div class="form-group"&gt;</a:t>
            </a:r>
          </a:p>
          <a:p>
            <a:pPr marL="0" indent="0">
              <a:buNone/>
            </a:pPr>
            <a:r>
              <a:rPr lang="en-US" dirty="0">
                <a:latin typeface="Courier New" panose="02070309020205020404" pitchFamily="49" charset="0"/>
                <a:cs typeface="Courier New" panose="02070309020205020404" pitchFamily="49" charset="0"/>
              </a:rPr>
              <a:t>        &lt;button type="submit" class="</a:t>
            </a:r>
            <a:r>
              <a:rPr lang="en-US" dirty="0" err="1">
                <a:latin typeface="Courier New" panose="02070309020205020404" pitchFamily="49" charset="0"/>
                <a:cs typeface="Courier New" panose="02070309020205020404" pitchFamily="49" charset="0"/>
              </a:rPr>
              <a:t>btn</a:t>
            </a: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btn</a:t>
            </a:r>
            <a:r>
              <a:rPr lang="en-US" dirty="0">
                <a:latin typeface="Courier New" panose="02070309020205020404" pitchFamily="49" charset="0"/>
                <a:cs typeface="Courier New" panose="02070309020205020404" pitchFamily="49" charset="0"/>
              </a:rPr>
              <a:t>-primary"&gt;Add Task&lt;/button&gt;</a:t>
            </a:r>
          </a:p>
          <a:p>
            <a:pPr marL="0" indent="0">
              <a:buNone/>
            </a:pPr>
            <a:r>
              <a:rPr lang="en-US" dirty="0">
                <a:latin typeface="Courier New" panose="02070309020205020404" pitchFamily="49" charset="0"/>
                <a:cs typeface="Courier New" panose="02070309020205020404" pitchFamily="49" charset="0"/>
              </a:rPr>
              <a:t>    &lt;/div&gt;</a:t>
            </a:r>
          </a:p>
          <a:p>
            <a:pPr marL="0" indent="0">
              <a:buNone/>
            </a:pP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csrf_field</a:t>
            </a:r>
            <a:r>
              <a:rPr lang="en-US" dirty="0">
                <a:latin typeface="Courier New" panose="02070309020205020404" pitchFamily="49" charset="0"/>
                <a:cs typeface="Courier New" panose="02070309020205020404" pitchFamily="49" charset="0"/>
              </a:rPr>
              <a:t>() }}</a:t>
            </a:r>
          </a:p>
          <a:p>
            <a:pPr marL="0" indent="0">
              <a:buNone/>
            </a:pPr>
            <a:r>
              <a:rPr lang="en-US" dirty="0">
                <a:latin typeface="Courier New" panose="02070309020205020404" pitchFamily="49" charset="0"/>
                <a:cs typeface="Courier New" panose="02070309020205020404" pitchFamily="49" charset="0"/>
              </a:rPr>
              <a:t>&lt;/form</a:t>
            </a:r>
            <a:r>
              <a:rPr lang="en-US" dirty="0" smtClean="0">
                <a:latin typeface="Courier New" panose="02070309020205020404" pitchFamily="49" charset="0"/>
                <a:cs typeface="Courier New" panose="02070309020205020404" pitchFamily="49" charset="0"/>
              </a:rPr>
              <a:t>&gt;</a:t>
            </a:r>
            <a:endParaRPr lang="en-US" dirty="0">
              <a:latin typeface="Courier New" panose="02070309020205020404" pitchFamily="49" charset="0"/>
              <a:cs typeface="Courier New" panose="02070309020205020404" pitchFamily="49" charset="0"/>
            </a:endParaRPr>
          </a:p>
          <a:p>
            <a:pPr marL="0" indent="0">
              <a:buNone/>
            </a:pPr>
            <a:r>
              <a:rPr lang="en-US" dirty="0">
                <a:latin typeface="Courier New" panose="02070309020205020404" pitchFamily="49" charset="0"/>
                <a:cs typeface="Courier New" panose="02070309020205020404" pitchFamily="49" charset="0"/>
              </a:rPr>
              <a:t>&lt;/div&gt;</a:t>
            </a:r>
          </a:p>
          <a:p>
            <a:pPr marL="0" indent="0">
              <a:buNone/>
            </a:pPr>
            <a:r>
              <a:rPr lang="en-US" dirty="0">
                <a:latin typeface="Courier New" panose="02070309020205020404" pitchFamily="49" charset="0"/>
                <a:cs typeface="Courier New" panose="02070309020205020404" pitchFamily="49" charset="0"/>
              </a:rPr>
              <a:t>@</a:t>
            </a:r>
            <a:r>
              <a:rPr lang="en-US" dirty="0" err="1">
                <a:latin typeface="Courier New" panose="02070309020205020404" pitchFamily="49" charset="0"/>
                <a:cs typeface="Courier New" panose="02070309020205020404" pitchFamily="49" charset="0"/>
              </a:rPr>
              <a:t>endsection</a:t>
            </a:r>
            <a:endParaRPr lang="en-US"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25037887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VIEW – EDIT TASK – </a:t>
            </a:r>
            <a:r>
              <a:rPr lang="en-US" dirty="0" err="1" smtClean="0"/>
              <a:t>EDIT.blade.php</a:t>
            </a:r>
            <a:endParaRPr lang="en-US" dirty="0"/>
          </a:p>
        </p:txBody>
      </p:sp>
      <p:sp>
        <p:nvSpPr>
          <p:cNvPr id="3" name="Content Placeholder 2"/>
          <p:cNvSpPr>
            <a:spLocks noGrp="1"/>
          </p:cNvSpPr>
          <p:nvPr>
            <p:ph idx="1"/>
          </p:nvPr>
        </p:nvSpPr>
        <p:spPr>
          <a:xfrm>
            <a:off x="581193" y="2005071"/>
            <a:ext cx="11029615" cy="4481690"/>
          </a:xfrm>
        </p:spPr>
        <p:txBody>
          <a:bodyPr>
            <a:normAutofit fontScale="77500" lnSpcReduction="20000"/>
          </a:bodyPr>
          <a:lstStyle/>
          <a:p>
            <a:pPr marL="0" indent="0">
              <a:buNone/>
            </a:pPr>
            <a:r>
              <a:rPr lang="en-US" dirty="0">
                <a:latin typeface="Courier New" panose="02070309020205020404" pitchFamily="49" charset="0"/>
                <a:cs typeface="Courier New" panose="02070309020205020404" pitchFamily="49" charset="0"/>
              </a:rPr>
              <a:t>@extends('</a:t>
            </a:r>
            <a:r>
              <a:rPr lang="en-US" dirty="0" err="1">
                <a:latin typeface="Courier New" panose="02070309020205020404" pitchFamily="49" charset="0"/>
                <a:cs typeface="Courier New" panose="02070309020205020404" pitchFamily="49" charset="0"/>
              </a:rPr>
              <a:t>layouts.app</a:t>
            </a:r>
            <a:r>
              <a:rPr lang="en-US" dirty="0" smtClean="0">
                <a:latin typeface="Courier New" panose="02070309020205020404" pitchFamily="49" charset="0"/>
                <a:cs typeface="Courier New" panose="02070309020205020404" pitchFamily="49" charset="0"/>
              </a:rPr>
              <a:t>')</a:t>
            </a:r>
            <a:endParaRPr lang="en-US" dirty="0">
              <a:latin typeface="Courier New" panose="02070309020205020404" pitchFamily="49" charset="0"/>
              <a:cs typeface="Courier New" panose="02070309020205020404" pitchFamily="49" charset="0"/>
            </a:endParaRPr>
          </a:p>
          <a:p>
            <a:pPr marL="0" indent="0">
              <a:buNone/>
            </a:pPr>
            <a:r>
              <a:rPr lang="en-US" dirty="0">
                <a:latin typeface="Courier New" panose="02070309020205020404" pitchFamily="49" charset="0"/>
                <a:cs typeface="Courier New" panose="02070309020205020404" pitchFamily="49" charset="0"/>
              </a:rPr>
              <a:t>@section('content')</a:t>
            </a:r>
          </a:p>
          <a:p>
            <a:pPr marL="0" indent="0">
              <a:buNone/>
            </a:pPr>
            <a:r>
              <a:rPr lang="en-US" dirty="0">
                <a:latin typeface="Courier New" panose="02070309020205020404" pitchFamily="49" charset="0"/>
                <a:cs typeface="Courier New" panose="02070309020205020404" pitchFamily="49" charset="0"/>
              </a:rPr>
              <a:t>	&lt;div class="container"&gt;</a:t>
            </a:r>
          </a:p>
          <a:p>
            <a:pPr marL="0" indent="0">
              <a:buNone/>
            </a:pPr>
            <a:r>
              <a:rPr lang="en-US" dirty="0">
                <a:latin typeface="Courier New" panose="02070309020205020404" pitchFamily="49" charset="0"/>
                <a:cs typeface="Courier New" panose="02070309020205020404" pitchFamily="49" charset="0"/>
              </a:rPr>
              <a:t>	&lt;h1&gt;Edit the Task&lt;/h1</a:t>
            </a:r>
            <a:r>
              <a:rPr lang="en-US" dirty="0" smtClean="0">
                <a:latin typeface="Courier New" panose="02070309020205020404" pitchFamily="49" charset="0"/>
                <a:cs typeface="Courier New" panose="02070309020205020404" pitchFamily="49" charset="0"/>
              </a:rPr>
              <a:t>&gt;</a:t>
            </a:r>
            <a:endParaRPr lang="en-US" dirty="0">
              <a:latin typeface="Courier New" panose="02070309020205020404" pitchFamily="49" charset="0"/>
              <a:cs typeface="Courier New" panose="02070309020205020404" pitchFamily="49" charset="0"/>
            </a:endParaRPr>
          </a:p>
          <a:p>
            <a:pPr marL="0" indent="0">
              <a:buNone/>
            </a:pPr>
            <a:r>
              <a:rPr lang="en-US" dirty="0">
                <a:latin typeface="Courier New" panose="02070309020205020404" pitchFamily="49" charset="0"/>
                <a:cs typeface="Courier New" panose="02070309020205020404" pitchFamily="49" charset="0"/>
              </a:rPr>
              <a:t>&lt;form method="POST" action="/task/{{ $task-&gt;id </a:t>
            </a:r>
            <a:r>
              <a:rPr lang="en-US" dirty="0" smtClean="0">
                <a:latin typeface="Courier New" panose="02070309020205020404" pitchFamily="49" charset="0"/>
                <a:cs typeface="Courier New" panose="02070309020205020404" pitchFamily="49" charset="0"/>
              </a:rPr>
              <a:t>}}"&gt;</a:t>
            </a:r>
            <a:endParaRPr lang="en-US" dirty="0">
              <a:latin typeface="Courier New" panose="02070309020205020404" pitchFamily="49" charset="0"/>
              <a:cs typeface="Courier New" panose="02070309020205020404" pitchFamily="49" charset="0"/>
            </a:endParaRPr>
          </a:p>
          <a:p>
            <a:pPr marL="0" indent="0">
              <a:buNone/>
            </a:pPr>
            <a:r>
              <a:rPr lang="en-US" dirty="0">
                <a:latin typeface="Courier New" panose="02070309020205020404" pitchFamily="49" charset="0"/>
                <a:cs typeface="Courier New" panose="02070309020205020404" pitchFamily="49" charset="0"/>
              </a:rPr>
              <a:t>	&lt;div class="form-group"&gt;</a:t>
            </a:r>
          </a:p>
          <a:p>
            <a:pPr marL="0" indent="0">
              <a:buNone/>
            </a:pPr>
            <a:r>
              <a:rPr lang="en-US" dirty="0">
                <a:latin typeface="Courier New" panose="02070309020205020404" pitchFamily="49" charset="0"/>
                <a:cs typeface="Courier New" panose="02070309020205020404" pitchFamily="49" charset="0"/>
              </a:rPr>
              <a:t>		&lt;</a:t>
            </a:r>
            <a:r>
              <a:rPr lang="en-US" dirty="0" err="1">
                <a:latin typeface="Courier New" panose="02070309020205020404" pitchFamily="49" charset="0"/>
                <a:cs typeface="Courier New" panose="02070309020205020404" pitchFamily="49" charset="0"/>
              </a:rPr>
              <a:t>textarea</a:t>
            </a:r>
            <a:r>
              <a:rPr lang="en-US" dirty="0">
                <a:latin typeface="Courier New" panose="02070309020205020404" pitchFamily="49" charset="0"/>
                <a:cs typeface="Courier New" panose="02070309020205020404" pitchFamily="49" charset="0"/>
              </a:rPr>
              <a:t> name="description" class="form-control"&gt;{{$task-&gt;description }}&lt;/</a:t>
            </a:r>
            <a:r>
              <a:rPr lang="en-US" dirty="0" err="1">
                <a:latin typeface="Courier New" panose="02070309020205020404" pitchFamily="49" charset="0"/>
                <a:cs typeface="Courier New" panose="02070309020205020404" pitchFamily="49" charset="0"/>
              </a:rPr>
              <a:t>textarea</a:t>
            </a:r>
            <a:r>
              <a:rPr lang="en-US" dirty="0">
                <a:latin typeface="Courier New" panose="02070309020205020404" pitchFamily="49" charset="0"/>
                <a:cs typeface="Courier New" panose="02070309020205020404" pitchFamily="49" charset="0"/>
              </a:rPr>
              <a:t>&gt;	</a:t>
            </a:r>
          </a:p>
          <a:p>
            <a:pPr marL="0" indent="0">
              <a:buNone/>
            </a:pPr>
            <a:r>
              <a:rPr lang="en-US" dirty="0">
                <a:latin typeface="Courier New" panose="02070309020205020404" pitchFamily="49" charset="0"/>
                <a:cs typeface="Courier New" panose="02070309020205020404" pitchFamily="49" charset="0"/>
              </a:rPr>
              <a:t>	&lt;/div</a:t>
            </a:r>
            <a:r>
              <a:rPr lang="en-US" dirty="0" smtClean="0">
                <a:latin typeface="Courier New" panose="02070309020205020404" pitchFamily="49" charset="0"/>
                <a:cs typeface="Courier New" panose="02070309020205020404" pitchFamily="49" charset="0"/>
              </a:rPr>
              <a:t>&gt;</a:t>
            </a:r>
            <a:endParaRPr lang="en-US" dirty="0">
              <a:latin typeface="Courier New" panose="02070309020205020404" pitchFamily="49" charset="0"/>
              <a:cs typeface="Courier New" panose="02070309020205020404" pitchFamily="49" charset="0"/>
            </a:endParaRPr>
          </a:p>
          <a:p>
            <a:pPr marL="0" indent="0">
              <a:buNone/>
            </a:pPr>
            <a:r>
              <a:rPr lang="en-US" dirty="0">
                <a:latin typeface="Courier New" panose="02070309020205020404" pitchFamily="49" charset="0"/>
                <a:cs typeface="Courier New" panose="02070309020205020404" pitchFamily="49" charset="0"/>
              </a:rPr>
              <a:t>	&lt;div class="form-group"&gt;</a:t>
            </a:r>
          </a:p>
          <a:p>
            <a:pPr marL="0" indent="0">
              <a:buNone/>
            </a:pPr>
            <a:r>
              <a:rPr lang="en-US" dirty="0">
                <a:latin typeface="Courier New" panose="02070309020205020404" pitchFamily="49" charset="0"/>
                <a:cs typeface="Courier New" panose="02070309020205020404" pitchFamily="49" charset="0"/>
              </a:rPr>
              <a:t>		&lt;button type="submit" name="update" class="</a:t>
            </a:r>
            <a:r>
              <a:rPr lang="en-US" dirty="0" err="1">
                <a:latin typeface="Courier New" panose="02070309020205020404" pitchFamily="49" charset="0"/>
                <a:cs typeface="Courier New" panose="02070309020205020404" pitchFamily="49" charset="0"/>
              </a:rPr>
              <a:t>btn</a:t>
            </a: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btn</a:t>
            </a:r>
            <a:r>
              <a:rPr lang="en-US" dirty="0">
                <a:latin typeface="Courier New" panose="02070309020205020404" pitchFamily="49" charset="0"/>
                <a:cs typeface="Courier New" panose="02070309020205020404" pitchFamily="49" charset="0"/>
              </a:rPr>
              <a:t>-primary"&gt;Update task&lt;/button&gt;</a:t>
            </a:r>
          </a:p>
          <a:p>
            <a:pPr marL="0" indent="0">
              <a:buNone/>
            </a:pPr>
            <a:r>
              <a:rPr lang="en-US" dirty="0">
                <a:latin typeface="Courier New" panose="02070309020205020404" pitchFamily="49" charset="0"/>
                <a:cs typeface="Courier New" panose="02070309020205020404" pitchFamily="49" charset="0"/>
              </a:rPr>
              <a:t>	&lt;/div&gt;</a:t>
            </a:r>
          </a:p>
          <a:p>
            <a:pPr marL="0" indent="0">
              <a:buNone/>
            </a:pP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csrf_field</a:t>
            </a:r>
            <a:r>
              <a:rPr lang="en-US" dirty="0">
                <a:latin typeface="Courier New" panose="02070309020205020404" pitchFamily="49" charset="0"/>
                <a:cs typeface="Courier New" panose="02070309020205020404" pitchFamily="49" charset="0"/>
              </a:rPr>
              <a:t>() }}</a:t>
            </a:r>
          </a:p>
          <a:p>
            <a:pPr marL="0" indent="0">
              <a:buNone/>
            </a:pPr>
            <a:r>
              <a:rPr lang="en-US" dirty="0">
                <a:latin typeface="Courier New" panose="02070309020205020404" pitchFamily="49" charset="0"/>
                <a:cs typeface="Courier New" panose="02070309020205020404" pitchFamily="49" charset="0"/>
              </a:rPr>
              <a:t>&lt;/form</a:t>
            </a:r>
            <a:r>
              <a:rPr lang="en-US" dirty="0" smtClean="0">
                <a:latin typeface="Courier New" panose="02070309020205020404" pitchFamily="49" charset="0"/>
                <a:cs typeface="Courier New" panose="02070309020205020404" pitchFamily="49" charset="0"/>
              </a:rPr>
              <a:t>&gt;</a:t>
            </a:r>
            <a:endParaRPr lang="en-US" dirty="0">
              <a:latin typeface="Courier New" panose="02070309020205020404" pitchFamily="49" charset="0"/>
              <a:cs typeface="Courier New" panose="02070309020205020404" pitchFamily="49" charset="0"/>
            </a:endParaRPr>
          </a:p>
          <a:p>
            <a:pPr marL="0" indent="0">
              <a:buNone/>
            </a:pPr>
            <a:r>
              <a:rPr lang="en-US" dirty="0">
                <a:latin typeface="Courier New" panose="02070309020205020404" pitchFamily="49" charset="0"/>
                <a:cs typeface="Courier New" panose="02070309020205020404" pitchFamily="49" charset="0"/>
              </a:rPr>
              <a:t>&lt;/div</a:t>
            </a:r>
            <a:r>
              <a:rPr lang="en-US" dirty="0" smtClean="0">
                <a:latin typeface="Courier New" panose="02070309020205020404" pitchFamily="49" charset="0"/>
                <a:cs typeface="Courier New" panose="02070309020205020404" pitchFamily="49" charset="0"/>
              </a:rPr>
              <a:t>&gt;</a:t>
            </a:r>
            <a:endParaRPr lang="en-US" dirty="0">
              <a:latin typeface="Courier New" panose="02070309020205020404" pitchFamily="49" charset="0"/>
              <a:cs typeface="Courier New" panose="02070309020205020404" pitchFamily="49" charset="0"/>
            </a:endParaRPr>
          </a:p>
          <a:p>
            <a:pPr marL="0" indent="0">
              <a:buNone/>
            </a:pPr>
            <a:r>
              <a:rPr lang="en-US" dirty="0">
                <a:latin typeface="Courier New" panose="02070309020205020404" pitchFamily="49" charset="0"/>
                <a:cs typeface="Courier New" panose="02070309020205020404" pitchFamily="49" charset="0"/>
              </a:rPr>
              <a:t>@stop</a:t>
            </a:r>
          </a:p>
        </p:txBody>
      </p:sp>
    </p:spTree>
    <p:extLst>
      <p:ext uri="{BB962C8B-B14F-4D97-AF65-F5344CB8AC3E}">
        <p14:creationId xmlns:p14="http://schemas.microsoft.com/office/powerpoint/2010/main" val="221094050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CONTROLLER</a:t>
            </a:r>
            <a:endParaRPr lang="en-US" dirty="0"/>
          </a:p>
        </p:txBody>
      </p:sp>
      <p:sp>
        <p:nvSpPr>
          <p:cNvPr id="3" name="Content Placeholder 2"/>
          <p:cNvSpPr>
            <a:spLocks noGrp="1"/>
          </p:cNvSpPr>
          <p:nvPr>
            <p:ph idx="1"/>
          </p:nvPr>
        </p:nvSpPr>
        <p:spPr/>
        <p:txBody>
          <a:bodyPr/>
          <a:lstStyle/>
          <a:p>
            <a:pPr marL="0" indent="0">
              <a:buNone/>
            </a:pPr>
            <a:r>
              <a:rPr lang="en-US" b="1" dirty="0">
                <a:solidFill>
                  <a:schemeClr val="accent6"/>
                </a:solidFill>
                <a:latin typeface="Courier New" panose="02070309020205020404" pitchFamily="49" charset="0"/>
                <a:cs typeface="Courier New" panose="02070309020205020404" pitchFamily="49" charset="0"/>
              </a:rPr>
              <a:t>$ </a:t>
            </a:r>
            <a:r>
              <a:rPr lang="en-US" b="1" dirty="0" err="1">
                <a:solidFill>
                  <a:schemeClr val="accent6"/>
                </a:solidFill>
                <a:latin typeface="Courier New" panose="02070309020205020404" pitchFamily="49" charset="0"/>
                <a:cs typeface="Courier New" panose="02070309020205020404" pitchFamily="49" charset="0"/>
              </a:rPr>
              <a:t>php</a:t>
            </a:r>
            <a:r>
              <a:rPr lang="en-US" b="1" dirty="0">
                <a:solidFill>
                  <a:schemeClr val="accent6"/>
                </a:solidFill>
                <a:latin typeface="Courier New" panose="02070309020205020404" pitchFamily="49" charset="0"/>
                <a:cs typeface="Courier New" panose="02070309020205020404" pitchFamily="49" charset="0"/>
              </a:rPr>
              <a:t> artisan </a:t>
            </a:r>
            <a:r>
              <a:rPr lang="en-US" b="1" dirty="0" err="1">
                <a:solidFill>
                  <a:schemeClr val="accent6"/>
                </a:solidFill>
                <a:latin typeface="Courier New" panose="02070309020205020404" pitchFamily="49" charset="0"/>
                <a:cs typeface="Courier New" panose="02070309020205020404" pitchFamily="49" charset="0"/>
              </a:rPr>
              <a:t>make:controller</a:t>
            </a:r>
            <a:r>
              <a:rPr lang="en-US" b="1" dirty="0">
                <a:solidFill>
                  <a:schemeClr val="accent6"/>
                </a:solidFill>
                <a:latin typeface="Courier New" panose="02070309020205020404" pitchFamily="49" charset="0"/>
                <a:cs typeface="Courier New" panose="02070309020205020404" pitchFamily="49" charset="0"/>
              </a:rPr>
              <a:t> </a:t>
            </a:r>
            <a:r>
              <a:rPr lang="en-US" b="1" dirty="0" err="1">
                <a:solidFill>
                  <a:schemeClr val="accent6"/>
                </a:solidFill>
                <a:latin typeface="Courier New" panose="02070309020205020404" pitchFamily="49" charset="0"/>
                <a:cs typeface="Courier New" panose="02070309020205020404" pitchFamily="49" charset="0"/>
              </a:rPr>
              <a:t>TasksController</a:t>
            </a:r>
            <a:endParaRPr lang="en-US" b="1" dirty="0">
              <a:solidFill>
                <a:schemeClr val="accent6"/>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19973907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CONTROLLER - TASK</a:t>
            </a:r>
            <a:endParaRPr lang="en-US" dirty="0"/>
          </a:p>
        </p:txBody>
      </p:sp>
      <p:sp>
        <p:nvSpPr>
          <p:cNvPr id="3" name="Content Placeholder 2"/>
          <p:cNvSpPr>
            <a:spLocks noGrp="1"/>
          </p:cNvSpPr>
          <p:nvPr>
            <p:ph idx="1"/>
          </p:nvPr>
        </p:nvSpPr>
        <p:spPr>
          <a:xfrm>
            <a:off x="581192" y="2180496"/>
            <a:ext cx="11029615" cy="4352506"/>
          </a:xfrm>
        </p:spPr>
        <p:txBody>
          <a:bodyPr>
            <a:normAutofit fontScale="62500" lnSpcReduction="20000"/>
          </a:bodyPr>
          <a:lstStyle/>
          <a:p>
            <a:pPr marL="0" indent="0">
              <a:buNone/>
            </a:pPr>
            <a:r>
              <a:rPr lang="en-US" dirty="0">
                <a:latin typeface="Courier New" panose="02070309020205020404" pitchFamily="49" charset="0"/>
                <a:cs typeface="Courier New" panose="02070309020205020404" pitchFamily="49" charset="0"/>
              </a:rPr>
              <a:t>namespace App\Http\Controllers</a:t>
            </a:r>
            <a:r>
              <a:rPr lang="en-US" dirty="0" smtClean="0">
                <a:latin typeface="Courier New" panose="02070309020205020404" pitchFamily="49" charset="0"/>
                <a:cs typeface="Courier New" panose="02070309020205020404" pitchFamily="49" charset="0"/>
              </a:rPr>
              <a:t>;</a:t>
            </a:r>
            <a:endParaRPr lang="en-US" dirty="0">
              <a:latin typeface="Courier New" panose="02070309020205020404" pitchFamily="49" charset="0"/>
              <a:cs typeface="Courier New" panose="02070309020205020404" pitchFamily="49" charset="0"/>
            </a:endParaRPr>
          </a:p>
          <a:p>
            <a:pPr marL="0" indent="0">
              <a:buNone/>
            </a:pPr>
            <a:r>
              <a:rPr lang="en-US" dirty="0">
                <a:latin typeface="Courier New" panose="02070309020205020404" pitchFamily="49" charset="0"/>
                <a:cs typeface="Courier New" panose="02070309020205020404" pitchFamily="49" charset="0"/>
              </a:rPr>
              <a:t>use Illuminate\Http\Request;</a:t>
            </a:r>
          </a:p>
          <a:p>
            <a:pPr marL="0" indent="0">
              <a:buNone/>
            </a:pPr>
            <a:r>
              <a:rPr lang="en-US" dirty="0">
                <a:latin typeface="Courier New" panose="02070309020205020404" pitchFamily="49" charset="0"/>
                <a:cs typeface="Courier New" panose="02070309020205020404" pitchFamily="49" charset="0"/>
              </a:rPr>
              <a:t>use </a:t>
            </a:r>
            <a:r>
              <a:rPr lang="en-US" dirty="0" err="1">
                <a:latin typeface="Courier New" panose="02070309020205020404" pitchFamily="49" charset="0"/>
                <a:cs typeface="Courier New" panose="02070309020205020404" pitchFamily="49" charset="0"/>
              </a:rPr>
              <a:t>Auth</a:t>
            </a:r>
            <a:r>
              <a:rPr lang="en-US" dirty="0">
                <a:latin typeface="Courier New" panose="02070309020205020404" pitchFamily="49" charset="0"/>
                <a:cs typeface="Courier New" panose="02070309020205020404" pitchFamily="49" charset="0"/>
              </a:rPr>
              <a:t>;</a:t>
            </a:r>
          </a:p>
          <a:p>
            <a:pPr marL="0" indent="0">
              <a:buNone/>
            </a:pPr>
            <a:r>
              <a:rPr lang="en-US" dirty="0">
                <a:latin typeface="Courier New" panose="02070309020205020404" pitchFamily="49" charset="0"/>
                <a:cs typeface="Courier New" panose="02070309020205020404" pitchFamily="49" charset="0"/>
              </a:rPr>
              <a:t>use App\Task;</a:t>
            </a:r>
          </a:p>
          <a:p>
            <a:pPr marL="0" indent="0">
              <a:buNone/>
            </a:pPr>
            <a:r>
              <a:rPr lang="en-US" dirty="0" smtClean="0">
                <a:latin typeface="Courier New" panose="02070309020205020404" pitchFamily="49" charset="0"/>
                <a:cs typeface="Courier New" panose="02070309020205020404" pitchFamily="49" charset="0"/>
              </a:rPr>
              <a:t>class </a:t>
            </a:r>
            <a:r>
              <a:rPr lang="en-US" b="1" dirty="0" err="1">
                <a:latin typeface="Courier New" panose="02070309020205020404" pitchFamily="49" charset="0"/>
                <a:cs typeface="Courier New" panose="02070309020205020404" pitchFamily="49" charset="0"/>
              </a:rPr>
              <a:t>TasksController</a:t>
            </a:r>
            <a:r>
              <a:rPr lang="en-US" dirty="0">
                <a:latin typeface="Courier New" panose="02070309020205020404" pitchFamily="49" charset="0"/>
                <a:cs typeface="Courier New" panose="02070309020205020404" pitchFamily="49" charset="0"/>
              </a:rPr>
              <a:t> extends Controller</a:t>
            </a:r>
          </a:p>
          <a:p>
            <a:pPr marL="0" indent="0">
              <a:buNone/>
            </a:pPr>
            <a:r>
              <a:rPr lang="en-US" dirty="0">
                <a:latin typeface="Courier New" panose="02070309020205020404" pitchFamily="49" charset="0"/>
                <a:cs typeface="Courier New" panose="02070309020205020404" pitchFamily="49" charset="0"/>
              </a:rPr>
              <a:t>{</a:t>
            </a:r>
          </a:p>
          <a:p>
            <a:pPr marL="0" indent="0">
              <a:buNone/>
            </a:pPr>
            <a:r>
              <a:rPr lang="en-US" dirty="0">
                <a:latin typeface="Courier New" panose="02070309020205020404" pitchFamily="49" charset="0"/>
                <a:cs typeface="Courier New" panose="02070309020205020404" pitchFamily="49" charset="0"/>
              </a:rPr>
              <a:t>    public function </a:t>
            </a:r>
            <a:r>
              <a:rPr lang="en-US" b="1" dirty="0">
                <a:latin typeface="Courier New" panose="02070309020205020404" pitchFamily="49" charset="0"/>
                <a:cs typeface="Courier New" panose="02070309020205020404" pitchFamily="49" charset="0"/>
              </a:rPr>
              <a:t>index</a:t>
            </a:r>
            <a:r>
              <a:rPr lang="en-US" dirty="0">
                <a:latin typeface="Courier New" panose="02070309020205020404" pitchFamily="49" charset="0"/>
                <a:cs typeface="Courier New" panose="02070309020205020404" pitchFamily="49" charset="0"/>
              </a:rPr>
              <a:t>()</a:t>
            </a:r>
          </a:p>
          <a:p>
            <a:pPr marL="0" indent="0">
              <a:buNone/>
            </a:pPr>
            <a:r>
              <a:rPr lang="en-US" dirty="0">
                <a:latin typeface="Courier New" panose="02070309020205020404" pitchFamily="49" charset="0"/>
                <a:cs typeface="Courier New" panose="02070309020205020404" pitchFamily="49" charset="0"/>
              </a:rPr>
              <a:t>    {</a:t>
            </a:r>
          </a:p>
          <a:p>
            <a:pPr marL="0" indent="0">
              <a:buNone/>
            </a:pPr>
            <a:r>
              <a:rPr lang="en-US" dirty="0">
                <a:latin typeface="Courier New" panose="02070309020205020404" pitchFamily="49" charset="0"/>
                <a:cs typeface="Courier New" panose="02070309020205020404" pitchFamily="49" charset="0"/>
              </a:rPr>
              <a:t>    	$user = </a:t>
            </a:r>
            <a:r>
              <a:rPr lang="en-US" dirty="0" err="1">
                <a:latin typeface="Courier New" panose="02070309020205020404" pitchFamily="49" charset="0"/>
                <a:cs typeface="Courier New" panose="02070309020205020404" pitchFamily="49" charset="0"/>
              </a:rPr>
              <a:t>Auth</a:t>
            </a:r>
            <a:r>
              <a:rPr lang="en-US" dirty="0">
                <a:latin typeface="Courier New" panose="02070309020205020404" pitchFamily="49" charset="0"/>
                <a:cs typeface="Courier New" panose="02070309020205020404" pitchFamily="49" charset="0"/>
              </a:rPr>
              <a:t>::user();</a:t>
            </a:r>
          </a:p>
          <a:p>
            <a:pPr marL="0" indent="0">
              <a:buNone/>
            </a:pPr>
            <a:r>
              <a:rPr lang="en-US" dirty="0">
                <a:latin typeface="Courier New" panose="02070309020205020404" pitchFamily="49" charset="0"/>
                <a:cs typeface="Courier New" panose="02070309020205020404" pitchFamily="49" charset="0"/>
              </a:rPr>
              <a:t>    	return view('</a:t>
            </a:r>
            <a:r>
              <a:rPr lang="en-US" dirty="0" err="1">
                <a:latin typeface="Courier New" panose="02070309020205020404" pitchFamily="49" charset="0"/>
                <a:cs typeface="Courier New" panose="02070309020205020404" pitchFamily="49" charset="0"/>
              </a:rPr>
              <a:t>welcome',compact</a:t>
            </a:r>
            <a:r>
              <a:rPr lang="en-US" dirty="0">
                <a:latin typeface="Courier New" panose="02070309020205020404" pitchFamily="49" charset="0"/>
                <a:cs typeface="Courier New" panose="02070309020205020404" pitchFamily="49" charset="0"/>
              </a:rPr>
              <a:t>('user'));</a:t>
            </a:r>
          </a:p>
          <a:p>
            <a:pPr marL="0" indent="0">
              <a:buNone/>
            </a:pPr>
            <a:r>
              <a:rPr lang="en-US" dirty="0">
                <a:latin typeface="Courier New" panose="02070309020205020404" pitchFamily="49" charset="0"/>
                <a:cs typeface="Courier New" panose="02070309020205020404" pitchFamily="49" charset="0"/>
              </a:rPr>
              <a:t>    }</a:t>
            </a:r>
          </a:p>
          <a:p>
            <a:pPr marL="0" indent="0">
              <a:buNone/>
            </a:pPr>
            <a:endParaRPr lang="en-US" dirty="0">
              <a:latin typeface="Courier New" panose="02070309020205020404" pitchFamily="49" charset="0"/>
              <a:cs typeface="Courier New" panose="02070309020205020404" pitchFamily="49" charset="0"/>
            </a:endParaRPr>
          </a:p>
          <a:p>
            <a:pPr marL="0" indent="0">
              <a:buNone/>
            </a:pPr>
            <a:r>
              <a:rPr lang="en-US" dirty="0">
                <a:latin typeface="Courier New" panose="02070309020205020404" pitchFamily="49" charset="0"/>
                <a:cs typeface="Courier New" panose="02070309020205020404" pitchFamily="49" charset="0"/>
              </a:rPr>
              <a:t>    public function </a:t>
            </a:r>
            <a:r>
              <a:rPr lang="en-US" b="1" dirty="0">
                <a:latin typeface="Courier New" panose="02070309020205020404" pitchFamily="49" charset="0"/>
                <a:cs typeface="Courier New" panose="02070309020205020404" pitchFamily="49" charset="0"/>
              </a:rPr>
              <a:t>add</a:t>
            </a:r>
            <a:r>
              <a:rPr lang="en-US" dirty="0">
                <a:latin typeface="Courier New" panose="02070309020205020404" pitchFamily="49" charset="0"/>
                <a:cs typeface="Courier New" panose="02070309020205020404" pitchFamily="49" charset="0"/>
              </a:rPr>
              <a:t>()</a:t>
            </a:r>
          </a:p>
          <a:p>
            <a:pPr marL="0" indent="0">
              <a:buNone/>
            </a:pPr>
            <a:r>
              <a:rPr lang="en-US" dirty="0">
                <a:latin typeface="Courier New" panose="02070309020205020404" pitchFamily="49" charset="0"/>
                <a:cs typeface="Courier New" panose="02070309020205020404" pitchFamily="49" charset="0"/>
              </a:rPr>
              <a:t>    {</a:t>
            </a:r>
          </a:p>
          <a:p>
            <a:pPr marL="0" indent="0">
              <a:buNone/>
            </a:pPr>
            <a:r>
              <a:rPr lang="en-US" dirty="0">
                <a:latin typeface="Courier New" panose="02070309020205020404" pitchFamily="49" charset="0"/>
                <a:cs typeface="Courier New" panose="02070309020205020404" pitchFamily="49" charset="0"/>
              </a:rPr>
              <a:t>    	return view('add');</a:t>
            </a:r>
          </a:p>
          <a:p>
            <a:pPr marL="0" indent="0">
              <a:buNone/>
            </a:pPr>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a:t>
            </a:r>
          </a:p>
          <a:p>
            <a:pPr marL="0" indent="0">
              <a:buNone/>
            </a:pPr>
            <a:r>
              <a:rPr lang="en-US" dirty="0" smtClean="0">
                <a:latin typeface="Courier New" panose="02070309020205020404" pitchFamily="49" charset="0"/>
                <a:cs typeface="Courier New" panose="02070309020205020404" pitchFamily="49" charset="0"/>
              </a:rPr>
              <a:t>…</a:t>
            </a:r>
            <a:endParaRPr lang="en-US"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71890126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CONTROLLER - TASK</a:t>
            </a:r>
            <a:endParaRPr lang="en-US" dirty="0"/>
          </a:p>
        </p:txBody>
      </p:sp>
      <p:sp>
        <p:nvSpPr>
          <p:cNvPr id="3" name="Content Placeholder 2"/>
          <p:cNvSpPr>
            <a:spLocks noGrp="1"/>
          </p:cNvSpPr>
          <p:nvPr>
            <p:ph idx="1"/>
          </p:nvPr>
        </p:nvSpPr>
        <p:spPr>
          <a:xfrm>
            <a:off x="581192" y="2180496"/>
            <a:ext cx="11029615" cy="4352506"/>
          </a:xfrm>
        </p:spPr>
        <p:txBody>
          <a:bodyPr>
            <a:normAutofit fontScale="47500" lnSpcReduction="20000"/>
          </a:bodyPr>
          <a:lstStyle/>
          <a:p>
            <a:pPr marL="0" indent="0">
              <a:buNone/>
            </a:pPr>
            <a:r>
              <a:rPr lang="en-US" dirty="0" smtClean="0">
                <a:latin typeface="Courier New" panose="02070309020205020404" pitchFamily="49" charset="0"/>
                <a:cs typeface="Courier New" panose="02070309020205020404" pitchFamily="49" charset="0"/>
              </a:rPr>
              <a:t>…</a:t>
            </a:r>
          </a:p>
          <a:p>
            <a:pPr marL="0" indent="0">
              <a:buNone/>
            </a:pPr>
            <a:r>
              <a:rPr lang="en-US" dirty="0">
                <a:latin typeface="Courier New" panose="02070309020205020404" pitchFamily="49" charset="0"/>
                <a:cs typeface="Courier New" panose="02070309020205020404" pitchFamily="49" charset="0"/>
              </a:rPr>
              <a:t>public function </a:t>
            </a:r>
            <a:r>
              <a:rPr lang="en-US" b="1" dirty="0">
                <a:latin typeface="Courier New" panose="02070309020205020404" pitchFamily="49" charset="0"/>
                <a:cs typeface="Courier New" panose="02070309020205020404" pitchFamily="49" charset="0"/>
              </a:rPr>
              <a:t>create</a:t>
            </a:r>
            <a:r>
              <a:rPr lang="en-US" dirty="0">
                <a:latin typeface="Courier New" panose="02070309020205020404" pitchFamily="49" charset="0"/>
                <a:cs typeface="Courier New" panose="02070309020205020404" pitchFamily="49" charset="0"/>
              </a:rPr>
              <a:t>(Request $request)</a:t>
            </a:r>
          </a:p>
          <a:p>
            <a:pPr marL="0" indent="0">
              <a:buNone/>
            </a:pPr>
            <a:r>
              <a:rPr lang="en-US" dirty="0">
                <a:latin typeface="Courier New" panose="02070309020205020404" pitchFamily="49" charset="0"/>
                <a:cs typeface="Courier New" panose="02070309020205020404" pitchFamily="49" charset="0"/>
              </a:rPr>
              <a:t>    {</a:t>
            </a:r>
          </a:p>
          <a:p>
            <a:pPr marL="0" indent="0">
              <a:buNone/>
            </a:pPr>
            <a:r>
              <a:rPr lang="en-US" dirty="0">
                <a:latin typeface="Courier New" panose="02070309020205020404" pitchFamily="49" charset="0"/>
                <a:cs typeface="Courier New" panose="02070309020205020404" pitchFamily="49" charset="0"/>
              </a:rPr>
              <a:t>    	$task = new Task();</a:t>
            </a:r>
          </a:p>
          <a:p>
            <a:pPr marL="0" indent="0">
              <a:buNone/>
            </a:pPr>
            <a:r>
              <a:rPr lang="en-US" dirty="0">
                <a:latin typeface="Courier New" panose="02070309020205020404" pitchFamily="49" charset="0"/>
                <a:cs typeface="Courier New" panose="02070309020205020404" pitchFamily="49" charset="0"/>
              </a:rPr>
              <a:t>    	$task-&gt;description = $request-&gt;description;</a:t>
            </a:r>
          </a:p>
          <a:p>
            <a:pPr marL="0" indent="0">
              <a:buNone/>
            </a:pPr>
            <a:r>
              <a:rPr lang="en-US" dirty="0">
                <a:latin typeface="Courier New" panose="02070309020205020404" pitchFamily="49" charset="0"/>
                <a:cs typeface="Courier New" panose="02070309020205020404" pitchFamily="49" charset="0"/>
              </a:rPr>
              <a:t>    	$task-&gt;</a:t>
            </a:r>
            <a:r>
              <a:rPr lang="en-US" dirty="0" err="1">
                <a:latin typeface="Courier New" panose="02070309020205020404" pitchFamily="49" charset="0"/>
                <a:cs typeface="Courier New" panose="02070309020205020404" pitchFamily="49" charset="0"/>
              </a:rPr>
              <a:t>user_id</a:t>
            </a:r>
            <a:r>
              <a:rPr lang="en-US" dirty="0">
                <a:latin typeface="Courier New" panose="02070309020205020404" pitchFamily="49" charset="0"/>
                <a:cs typeface="Courier New" panose="02070309020205020404" pitchFamily="49" charset="0"/>
              </a:rPr>
              <a:t> = </a:t>
            </a:r>
            <a:r>
              <a:rPr lang="en-US" dirty="0" err="1">
                <a:latin typeface="Courier New" panose="02070309020205020404" pitchFamily="49" charset="0"/>
                <a:cs typeface="Courier New" panose="02070309020205020404" pitchFamily="49" charset="0"/>
              </a:rPr>
              <a:t>Auth</a:t>
            </a:r>
            <a:r>
              <a:rPr lang="en-US" dirty="0">
                <a:latin typeface="Courier New" panose="02070309020205020404" pitchFamily="49" charset="0"/>
                <a:cs typeface="Courier New" panose="02070309020205020404" pitchFamily="49" charset="0"/>
              </a:rPr>
              <a:t>::id();</a:t>
            </a:r>
          </a:p>
          <a:p>
            <a:pPr marL="0" indent="0">
              <a:buNone/>
            </a:pPr>
            <a:r>
              <a:rPr lang="en-US" dirty="0">
                <a:latin typeface="Courier New" panose="02070309020205020404" pitchFamily="49" charset="0"/>
                <a:cs typeface="Courier New" panose="02070309020205020404" pitchFamily="49" charset="0"/>
              </a:rPr>
              <a:t>    	$task-&gt;save();</a:t>
            </a:r>
          </a:p>
          <a:p>
            <a:pPr marL="0" indent="0">
              <a:buNone/>
            </a:pPr>
            <a:r>
              <a:rPr lang="en-US" dirty="0">
                <a:latin typeface="Courier New" panose="02070309020205020404" pitchFamily="49" charset="0"/>
                <a:cs typeface="Courier New" panose="02070309020205020404" pitchFamily="49" charset="0"/>
              </a:rPr>
              <a:t>    	return redirect('/'); </a:t>
            </a:r>
          </a:p>
          <a:p>
            <a:pPr marL="0" indent="0">
              <a:buNone/>
            </a:pPr>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a:t>
            </a:r>
          </a:p>
          <a:p>
            <a:pPr marL="0" indent="0">
              <a:buNone/>
            </a:pPr>
            <a:r>
              <a:rPr lang="en-US" dirty="0" smtClean="0">
                <a:latin typeface="Courier New" panose="02070309020205020404" pitchFamily="49" charset="0"/>
                <a:cs typeface="Courier New" panose="02070309020205020404" pitchFamily="49" charset="0"/>
              </a:rPr>
              <a:t>public </a:t>
            </a:r>
            <a:r>
              <a:rPr lang="en-US" dirty="0">
                <a:latin typeface="Courier New" panose="02070309020205020404" pitchFamily="49" charset="0"/>
                <a:cs typeface="Courier New" panose="02070309020205020404" pitchFamily="49" charset="0"/>
              </a:rPr>
              <a:t>function </a:t>
            </a:r>
            <a:r>
              <a:rPr lang="en-US" b="1" dirty="0">
                <a:latin typeface="Courier New" panose="02070309020205020404" pitchFamily="49" charset="0"/>
                <a:cs typeface="Courier New" panose="02070309020205020404" pitchFamily="49" charset="0"/>
              </a:rPr>
              <a:t>edit</a:t>
            </a:r>
            <a:r>
              <a:rPr lang="en-US" dirty="0">
                <a:latin typeface="Courier New" panose="02070309020205020404" pitchFamily="49" charset="0"/>
                <a:cs typeface="Courier New" panose="02070309020205020404" pitchFamily="49" charset="0"/>
              </a:rPr>
              <a:t>(Task $task)</a:t>
            </a:r>
          </a:p>
          <a:p>
            <a:pPr marL="0" indent="0">
              <a:buNone/>
            </a:pPr>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a:t>
            </a:r>
            <a:endParaRPr lang="en-US" dirty="0">
              <a:latin typeface="Courier New" panose="02070309020205020404" pitchFamily="49" charset="0"/>
              <a:cs typeface="Courier New" panose="02070309020205020404" pitchFamily="49" charset="0"/>
            </a:endParaRPr>
          </a:p>
          <a:p>
            <a:pPr marL="0" indent="0">
              <a:buNone/>
            </a:pPr>
            <a:r>
              <a:rPr lang="en-US" dirty="0">
                <a:latin typeface="Courier New" panose="02070309020205020404" pitchFamily="49" charset="0"/>
                <a:cs typeface="Courier New" panose="02070309020205020404" pitchFamily="49" charset="0"/>
              </a:rPr>
              <a:t>    	if (</a:t>
            </a:r>
            <a:r>
              <a:rPr lang="en-US" dirty="0" err="1">
                <a:latin typeface="Courier New" panose="02070309020205020404" pitchFamily="49" charset="0"/>
                <a:cs typeface="Courier New" panose="02070309020205020404" pitchFamily="49" charset="0"/>
              </a:rPr>
              <a:t>Auth</a:t>
            </a:r>
            <a:r>
              <a:rPr lang="en-US" dirty="0">
                <a:latin typeface="Courier New" panose="02070309020205020404" pitchFamily="49" charset="0"/>
                <a:cs typeface="Courier New" panose="02070309020205020404" pitchFamily="49" charset="0"/>
              </a:rPr>
              <a:t>::check() &amp;&amp; </a:t>
            </a:r>
            <a:r>
              <a:rPr lang="en-US" dirty="0" err="1">
                <a:latin typeface="Courier New" panose="02070309020205020404" pitchFamily="49" charset="0"/>
                <a:cs typeface="Courier New" panose="02070309020205020404" pitchFamily="49" charset="0"/>
              </a:rPr>
              <a:t>Auth</a:t>
            </a:r>
            <a:r>
              <a:rPr lang="en-US" dirty="0">
                <a:latin typeface="Courier New" panose="02070309020205020404" pitchFamily="49" charset="0"/>
                <a:cs typeface="Courier New" panose="02070309020205020404" pitchFamily="49" charset="0"/>
              </a:rPr>
              <a:t>::user()-&gt;id == $task-&gt;</a:t>
            </a:r>
            <a:r>
              <a:rPr lang="en-US" dirty="0" err="1">
                <a:latin typeface="Courier New" panose="02070309020205020404" pitchFamily="49" charset="0"/>
                <a:cs typeface="Courier New" panose="02070309020205020404" pitchFamily="49" charset="0"/>
              </a:rPr>
              <a:t>user_id</a:t>
            </a:r>
            <a:r>
              <a:rPr lang="en-US" dirty="0">
                <a:latin typeface="Courier New" panose="02070309020205020404" pitchFamily="49" charset="0"/>
                <a:cs typeface="Courier New" panose="02070309020205020404" pitchFamily="49" charset="0"/>
              </a:rPr>
              <a:t>)</a:t>
            </a:r>
          </a:p>
          <a:p>
            <a:pPr marL="0" indent="0">
              <a:buNone/>
            </a:pPr>
            <a:r>
              <a:rPr lang="en-US" dirty="0">
                <a:latin typeface="Courier New" panose="02070309020205020404" pitchFamily="49" charset="0"/>
                <a:cs typeface="Courier New" panose="02070309020205020404" pitchFamily="49" charset="0"/>
              </a:rPr>
              <a:t>        {            </a:t>
            </a:r>
          </a:p>
          <a:p>
            <a:pPr marL="0" indent="0">
              <a:buNone/>
            </a:pPr>
            <a:r>
              <a:rPr lang="en-US" dirty="0">
                <a:latin typeface="Courier New" panose="02070309020205020404" pitchFamily="49" charset="0"/>
                <a:cs typeface="Courier New" panose="02070309020205020404" pitchFamily="49" charset="0"/>
              </a:rPr>
              <a:t>                return view('edit', compact('task'));</a:t>
            </a:r>
          </a:p>
          <a:p>
            <a:pPr marL="0" indent="0">
              <a:buNone/>
            </a:pPr>
            <a:r>
              <a:rPr lang="en-US" dirty="0">
                <a:latin typeface="Courier New" panose="02070309020205020404" pitchFamily="49" charset="0"/>
                <a:cs typeface="Courier New" panose="02070309020205020404" pitchFamily="49" charset="0"/>
              </a:rPr>
              <a:t>        }           </a:t>
            </a:r>
          </a:p>
          <a:p>
            <a:pPr marL="0" indent="0">
              <a:buNone/>
            </a:pPr>
            <a:r>
              <a:rPr lang="en-US" dirty="0">
                <a:latin typeface="Courier New" panose="02070309020205020404" pitchFamily="49" charset="0"/>
                <a:cs typeface="Courier New" panose="02070309020205020404" pitchFamily="49" charset="0"/>
              </a:rPr>
              <a:t>        else {</a:t>
            </a:r>
          </a:p>
          <a:p>
            <a:pPr marL="0" indent="0">
              <a:buNone/>
            </a:pPr>
            <a:r>
              <a:rPr lang="en-US" dirty="0">
                <a:latin typeface="Courier New" panose="02070309020205020404" pitchFamily="49" charset="0"/>
                <a:cs typeface="Courier New" panose="02070309020205020404" pitchFamily="49" charset="0"/>
              </a:rPr>
              <a:t>             return redirect('/');</a:t>
            </a:r>
          </a:p>
          <a:p>
            <a:pPr marL="0" indent="0">
              <a:buNone/>
            </a:pPr>
            <a:r>
              <a:rPr lang="en-US" dirty="0">
                <a:latin typeface="Courier New" panose="02070309020205020404" pitchFamily="49" charset="0"/>
                <a:cs typeface="Courier New" panose="02070309020205020404" pitchFamily="49" charset="0"/>
              </a:rPr>
              <a:t>         }            	</a:t>
            </a:r>
          </a:p>
          <a:p>
            <a:pPr marL="0" indent="0">
              <a:buNone/>
            </a:pPr>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a:t>
            </a:r>
          </a:p>
          <a:p>
            <a:pPr marL="0" indent="0">
              <a:buNone/>
            </a:pPr>
            <a:r>
              <a:rPr lang="en-US" dirty="0" smtClean="0">
                <a:latin typeface="Courier New" panose="02070309020205020404" pitchFamily="49" charset="0"/>
                <a:cs typeface="Courier New" panose="02070309020205020404" pitchFamily="49" charset="0"/>
              </a:rPr>
              <a:t>…</a:t>
            </a:r>
            <a:endParaRPr lang="en-US"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91593960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CONTROLLER - TASK</a:t>
            </a:r>
            <a:endParaRPr lang="en-US" dirty="0"/>
          </a:p>
        </p:txBody>
      </p:sp>
      <p:sp>
        <p:nvSpPr>
          <p:cNvPr id="3" name="Content Placeholder 2"/>
          <p:cNvSpPr>
            <a:spLocks noGrp="1"/>
          </p:cNvSpPr>
          <p:nvPr>
            <p:ph idx="1"/>
          </p:nvPr>
        </p:nvSpPr>
        <p:spPr>
          <a:xfrm>
            <a:off x="581192" y="2180496"/>
            <a:ext cx="11029615" cy="4352506"/>
          </a:xfrm>
        </p:spPr>
        <p:txBody>
          <a:bodyPr>
            <a:normAutofit fontScale="77500" lnSpcReduction="20000"/>
          </a:bodyPr>
          <a:lstStyle/>
          <a:p>
            <a:pPr marL="0" indent="0">
              <a:buNone/>
            </a:pPr>
            <a:r>
              <a:rPr lang="en-US" dirty="0" smtClean="0">
                <a:latin typeface="Courier New" panose="02070309020205020404" pitchFamily="49" charset="0"/>
                <a:cs typeface="Courier New" panose="02070309020205020404" pitchFamily="49" charset="0"/>
              </a:rPr>
              <a:t>…</a:t>
            </a:r>
          </a:p>
          <a:p>
            <a:pPr marL="0" indent="0">
              <a:buNone/>
            </a:pPr>
            <a:r>
              <a:rPr lang="en-US" dirty="0">
                <a:latin typeface="Courier New" panose="02070309020205020404" pitchFamily="49" charset="0"/>
                <a:cs typeface="Courier New" panose="02070309020205020404" pitchFamily="49" charset="0"/>
              </a:rPr>
              <a:t>public function </a:t>
            </a:r>
            <a:r>
              <a:rPr lang="en-US" b="1" dirty="0">
                <a:latin typeface="Courier New" panose="02070309020205020404" pitchFamily="49" charset="0"/>
                <a:cs typeface="Courier New" panose="02070309020205020404" pitchFamily="49" charset="0"/>
              </a:rPr>
              <a:t>update</a:t>
            </a:r>
            <a:r>
              <a:rPr lang="en-US" dirty="0">
                <a:latin typeface="Courier New" panose="02070309020205020404" pitchFamily="49" charset="0"/>
                <a:cs typeface="Courier New" panose="02070309020205020404" pitchFamily="49" charset="0"/>
              </a:rPr>
              <a:t>(Request $request, Task $task)</a:t>
            </a:r>
          </a:p>
          <a:p>
            <a:pPr marL="0" indent="0">
              <a:buNone/>
            </a:pPr>
            <a:r>
              <a:rPr lang="en-US" dirty="0">
                <a:latin typeface="Courier New" panose="02070309020205020404" pitchFamily="49" charset="0"/>
                <a:cs typeface="Courier New" panose="02070309020205020404" pitchFamily="49" charset="0"/>
              </a:rPr>
              <a:t>    {</a:t>
            </a:r>
          </a:p>
          <a:p>
            <a:pPr marL="0" indent="0">
              <a:buNone/>
            </a:pPr>
            <a:r>
              <a:rPr lang="en-US" dirty="0">
                <a:latin typeface="Courier New" panose="02070309020205020404" pitchFamily="49" charset="0"/>
                <a:cs typeface="Courier New" panose="02070309020205020404" pitchFamily="49" charset="0"/>
              </a:rPr>
              <a:t>    	if(</a:t>
            </a:r>
            <a:r>
              <a:rPr lang="en-US" dirty="0" err="1">
                <a:latin typeface="Courier New" panose="02070309020205020404" pitchFamily="49" charset="0"/>
                <a:cs typeface="Courier New" panose="02070309020205020404" pitchFamily="49" charset="0"/>
              </a:rPr>
              <a:t>isset</a:t>
            </a:r>
            <a:r>
              <a:rPr lang="en-US" dirty="0">
                <a:latin typeface="Courier New" panose="02070309020205020404" pitchFamily="49" charset="0"/>
                <a:cs typeface="Courier New" panose="02070309020205020404" pitchFamily="49" charset="0"/>
              </a:rPr>
              <a:t>($_POST['delete'])) {</a:t>
            </a:r>
          </a:p>
          <a:p>
            <a:pPr marL="0" indent="0">
              <a:buNone/>
            </a:pPr>
            <a:r>
              <a:rPr lang="en-US" dirty="0">
                <a:latin typeface="Courier New" panose="02070309020205020404" pitchFamily="49" charset="0"/>
                <a:cs typeface="Courier New" panose="02070309020205020404" pitchFamily="49" charset="0"/>
              </a:rPr>
              <a:t>    		$task-&gt;delete();</a:t>
            </a:r>
          </a:p>
          <a:p>
            <a:pPr marL="0" indent="0">
              <a:buNone/>
            </a:pPr>
            <a:r>
              <a:rPr lang="en-US" dirty="0">
                <a:latin typeface="Courier New" panose="02070309020205020404" pitchFamily="49" charset="0"/>
                <a:cs typeface="Courier New" panose="02070309020205020404" pitchFamily="49" charset="0"/>
              </a:rPr>
              <a:t>    		return redirect('/');</a:t>
            </a:r>
          </a:p>
          <a:p>
            <a:pPr marL="0" indent="0">
              <a:buNone/>
            </a:pPr>
            <a:r>
              <a:rPr lang="en-US" dirty="0">
                <a:latin typeface="Courier New" panose="02070309020205020404" pitchFamily="49" charset="0"/>
                <a:cs typeface="Courier New" panose="02070309020205020404" pitchFamily="49" charset="0"/>
              </a:rPr>
              <a:t>    	}</a:t>
            </a:r>
          </a:p>
          <a:p>
            <a:pPr marL="0" indent="0">
              <a:buNone/>
            </a:pPr>
            <a:r>
              <a:rPr lang="en-US" dirty="0">
                <a:latin typeface="Courier New" panose="02070309020205020404" pitchFamily="49" charset="0"/>
                <a:cs typeface="Courier New" panose="02070309020205020404" pitchFamily="49" charset="0"/>
              </a:rPr>
              <a:t>    	else</a:t>
            </a:r>
          </a:p>
          <a:p>
            <a:pPr marL="0" indent="0">
              <a:buNone/>
            </a:pPr>
            <a:r>
              <a:rPr lang="en-US" dirty="0">
                <a:latin typeface="Courier New" panose="02070309020205020404" pitchFamily="49" charset="0"/>
                <a:cs typeface="Courier New" panose="02070309020205020404" pitchFamily="49" charset="0"/>
              </a:rPr>
              <a:t>    	{</a:t>
            </a:r>
          </a:p>
          <a:p>
            <a:pPr marL="0" indent="0">
              <a:buNone/>
            </a:pPr>
            <a:r>
              <a:rPr lang="en-US" dirty="0">
                <a:latin typeface="Courier New" panose="02070309020205020404" pitchFamily="49" charset="0"/>
                <a:cs typeface="Courier New" panose="02070309020205020404" pitchFamily="49" charset="0"/>
              </a:rPr>
              <a:t>    		$task-&gt;description = $request-&gt;description;</a:t>
            </a:r>
          </a:p>
          <a:p>
            <a:pPr marL="0" indent="0">
              <a:buNone/>
            </a:pPr>
            <a:r>
              <a:rPr lang="en-US" dirty="0">
                <a:latin typeface="Courier New" panose="02070309020205020404" pitchFamily="49" charset="0"/>
                <a:cs typeface="Courier New" panose="02070309020205020404" pitchFamily="49" charset="0"/>
              </a:rPr>
              <a:t>	    	$task-&gt;save();</a:t>
            </a:r>
          </a:p>
          <a:p>
            <a:pPr marL="0" indent="0">
              <a:buNone/>
            </a:pPr>
            <a:r>
              <a:rPr lang="en-US" dirty="0">
                <a:latin typeface="Courier New" panose="02070309020205020404" pitchFamily="49" charset="0"/>
                <a:cs typeface="Courier New" panose="02070309020205020404" pitchFamily="49" charset="0"/>
              </a:rPr>
              <a:t>	    	return redirect('/'); </a:t>
            </a:r>
          </a:p>
          <a:p>
            <a:pPr marL="0" indent="0">
              <a:buNone/>
            </a:pPr>
            <a:r>
              <a:rPr lang="en-US" dirty="0">
                <a:latin typeface="Courier New" panose="02070309020205020404" pitchFamily="49" charset="0"/>
                <a:cs typeface="Courier New" panose="02070309020205020404" pitchFamily="49" charset="0"/>
              </a:rPr>
              <a:t>    	}    	</a:t>
            </a:r>
          </a:p>
          <a:p>
            <a:pPr marL="0" indent="0">
              <a:buNone/>
            </a:pPr>
            <a:r>
              <a:rPr lang="en-US" dirty="0">
                <a:latin typeface="Courier New" panose="02070309020205020404" pitchFamily="49" charset="0"/>
                <a:cs typeface="Courier New" panose="02070309020205020404" pitchFamily="49" charset="0"/>
              </a:rPr>
              <a:t>    }</a:t>
            </a:r>
          </a:p>
          <a:p>
            <a:pPr marL="0" indent="0">
              <a:buNone/>
            </a:pPr>
            <a:r>
              <a:rPr lang="en-US"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50914426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RULARE COD</a:t>
            </a:r>
            <a:endParaRPr lang="en-US" dirty="0"/>
          </a:p>
        </p:txBody>
      </p:sp>
      <p:sp>
        <p:nvSpPr>
          <p:cNvPr id="3" name="Content Placeholder 2"/>
          <p:cNvSpPr>
            <a:spLocks noGrp="1"/>
          </p:cNvSpPr>
          <p:nvPr>
            <p:ph idx="1"/>
          </p:nvPr>
        </p:nvSpPr>
        <p:spPr/>
        <p:txBody>
          <a:bodyPr/>
          <a:lstStyle/>
          <a:p>
            <a:pPr marL="0" indent="0">
              <a:buNone/>
            </a:pPr>
            <a:r>
              <a:rPr lang="en-US" b="1" dirty="0">
                <a:solidFill>
                  <a:schemeClr val="accent6"/>
                </a:solidFill>
                <a:latin typeface="Courier New" panose="02070309020205020404" pitchFamily="49" charset="0"/>
                <a:cs typeface="Courier New" panose="02070309020205020404" pitchFamily="49" charset="0"/>
              </a:rPr>
              <a:t>$ </a:t>
            </a:r>
            <a:r>
              <a:rPr lang="en-US" b="1" dirty="0" err="1">
                <a:solidFill>
                  <a:schemeClr val="accent6"/>
                </a:solidFill>
                <a:latin typeface="Courier New" panose="02070309020205020404" pitchFamily="49" charset="0"/>
                <a:cs typeface="Courier New" panose="02070309020205020404" pitchFamily="49" charset="0"/>
              </a:rPr>
              <a:t>php</a:t>
            </a:r>
            <a:r>
              <a:rPr lang="en-US" b="1" dirty="0">
                <a:solidFill>
                  <a:schemeClr val="accent6"/>
                </a:solidFill>
                <a:latin typeface="Courier New" panose="02070309020205020404" pitchFamily="49" charset="0"/>
                <a:cs typeface="Courier New" panose="02070309020205020404" pitchFamily="49" charset="0"/>
              </a:rPr>
              <a:t> artisan serve</a:t>
            </a:r>
          </a:p>
        </p:txBody>
      </p:sp>
    </p:spTree>
    <p:extLst>
      <p:ext uri="{BB962C8B-B14F-4D97-AF65-F5344CB8AC3E}">
        <p14:creationId xmlns:p14="http://schemas.microsoft.com/office/powerpoint/2010/main" val="66879855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IMBUNATATIRI</a:t>
            </a:r>
            <a:endParaRPr lang="en-US" dirty="0"/>
          </a:p>
        </p:txBody>
      </p:sp>
      <p:sp>
        <p:nvSpPr>
          <p:cNvPr id="3" name="Content Placeholder 2"/>
          <p:cNvSpPr>
            <a:spLocks noGrp="1"/>
          </p:cNvSpPr>
          <p:nvPr>
            <p:ph idx="1"/>
          </p:nvPr>
        </p:nvSpPr>
        <p:spPr/>
        <p:txBody>
          <a:bodyPr/>
          <a:lstStyle/>
          <a:p>
            <a:r>
              <a:rPr lang="en-US" dirty="0" err="1" smtClean="0"/>
              <a:t>Validari</a:t>
            </a:r>
            <a:endParaRPr lang="en-US" dirty="0" smtClean="0"/>
          </a:p>
          <a:p>
            <a:r>
              <a:rPr lang="en-US" dirty="0" err="1" smtClean="0"/>
              <a:t>Crearea</a:t>
            </a:r>
            <a:r>
              <a:rPr lang="en-US" dirty="0" smtClean="0"/>
              <a:t> de </a:t>
            </a:r>
            <a:r>
              <a:rPr lang="en-US" dirty="0" err="1" smtClean="0"/>
              <a:t>catre</a:t>
            </a:r>
            <a:r>
              <a:rPr lang="en-US" dirty="0" smtClean="0"/>
              <a:t> </a:t>
            </a:r>
            <a:r>
              <a:rPr lang="en-US" dirty="0" err="1" smtClean="0"/>
              <a:t>utilizator</a:t>
            </a:r>
            <a:r>
              <a:rPr lang="en-US" dirty="0" smtClean="0"/>
              <a:t> de </a:t>
            </a:r>
            <a:r>
              <a:rPr lang="en-US" dirty="0" err="1" smtClean="0"/>
              <a:t>liste</a:t>
            </a:r>
            <a:r>
              <a:rPr lang="en-US" dirty="0" smtClean="0"/>
              <a:t> multiple cu task-</a:t>
            </a:r>
            <a:r>
              <a:rPr lang="en-US" dirty="0" err="1" smtClean="0"/>
              <a:t>uri</a:t>
            </a:r>
            <a:r>
              <a:rPr lang="en-US" dirty="0" smtClean="0"/>
              <a:t> multiple</a:t>
            </a:r>
          </a:p>
          <a:p>
            <a:r>
              <a:rPr lang="en-US" dirty="0" err="1" smtClean="0"/>
              <a:t>Profil</a:t>
            </a:r>
            <a:r>
              <a:rPr lang="en-US" dirty="0" smtClean="0"/>
              <a:t> de </a:t>
            </a:r>
            <a:r>
              <a:rPr lang="en-US" dirty="0" err="1" smtClean="0"/>
              <a:t>utilizator</a:t>
            </a:r>
            <a:endParaRPr lang="en-US" dirty="0"/>
          </a:p>
        </p:txBody>
      </p:sp>
    </p:spTree>
    <p:extLst>
      <p:ext uri="{BB962C8B-B14F-4D97-AF65-F5344CB8AC3E}">
        <p14:creationId xmlns:p14="http://schemas.microsoft.com/office/powerpoint/2010/main" val="370757695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MAI MULTE DETALII</a:t>
            </a:r>
            <a:endParaRPr lang="en-US" dirty="0"/>
          </a:p>
        </p:txBody>
      </p:sp>
      <p:sp>
        <p:nvSpPr>
          <p:cNvPr id="5" name="Text Placeholder 4"/>
          <p:cNvSpPr>
            <a:spLocks noGrp="1"/>
          </p:cNvSpPr>
          <p:nvPr>
            <p:ph type="body" idx="1"/>
          </p:nvPr>
        </p:nvSpPr>
        <p:spPr/>
        <p:txBody>
          <a:bodyPr/>
          <a:lstStyle/>
          <a:p>
            <a:r>
              <a:rPr lang="en-US" dirty="0" smtClean="0"/>
              <a:t>LARAVEL</a:t>
            </a:r>
            <a:endParaRPr lang="en-US" dirty="0"/>
          </a:p>
        </p:txBody>
      </p:sp>
    </p:spTree>
    <p:extLst>
      <p:ext uri="{BB962C8B-B14F-4D97-AF65-F5344CB8AC3E}">
        <p14:creationId xmlns:p14="http://schemas.microsoft.com/office/powerpoint/2010/main" val="306888035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SETAREA SISTEMULUI DE AUTENTIFICARE</a:t>
            </a:r>
            <a:endParaRPr lang="en-US" dirty="0"/>
          </a:p>
        </p:txBody>
      </p:sp>
      <p:sp>
        <p:nvSpPr>
          <p:cNvPr id="3" name="Content Placeholder 2"/>
          <p:cNvSpPr>
            <a:spLocks noGrp="1"/>
          </p:cNvSpPr>
          <p:nvPr>
            <p:ph idx="1"/>
          </p:nvPr>
        </p:nvSpPr>
        <p:spPr/>
        <p:txBody>
          <a:bodyPr>
            <a:normAutofit/>
          </a:bodyPr>
          <a:lstStyle/>
          <a:p>
            <a:r>
              <a:rPr lang="en-US" dirty="0" err="1" smtClean="0">
                <a:latin typeface="Courier New" panose="02070309020205020404" pitchFamily="49" charset="0"/>
                <a:cs typeface="Courier New" panose="02070309020205020404" pitchFamily="49" charset="0"/>
              </a:rPr>
              <a:t>config</a:t>
            </a:r>
            <a:r>
              <a:rPr lang="en-US" dirty="0" smtClean="0">
                <a:latin typeface="Courier New" panose="02070309020205020404" pitchFamily="49" charset="0"/>
                <a:cs typeface="Courier New" panose="02070309020205020404" pitchFamily="49" charset="0"/>
              </a:rPr>
              <a:t>/</a:t>
            </a:r>
            <a:r>
              <a:rPr lang="en-US" dirty="0" err="1" smtClean="0">
                <a:latin typeface="Courier New" panose="02070309020205020404" pitchFamily="49" charset="0"/>
                <a:cs typeface="Courier New" panose="02070309020205020404" pitchFamily="49" charset="0"/>
              </a:rPr>
              <a:t>session.php</a:t>
            </a:r>
            <a:endParaRPr lang="en-US" dirty="0" smtClean="0">
              <a:latin typeface="Courier New" panose="02070309020205020404" pitchFamily="49" charset="0"/>
              <a:cs typeface="Courier New" panose="02070309020205020404" pitchFamily="49" charset="0"/>
            </a:endParaRPr>
          </a:p>
          <a:p>
            <a:r>
              <a:rPr lang="en-US" b="1" dirty="0" smtClean="0"/>
              <a:t>lifetime:</a:t>
            </a:r>
          </a:p>
          <a:p>
            <a:pPr lvl="1"/>
            <a:r>
              <a:rPr lang="en-US" dirty="0" err="1" smtClean="0"/>
              <a:t>valabilitatea</a:t>
            </a:r>
            <a:r>
              <a:rPr lang="en-US" dirty="0" smtClean="0"/>
              <a:t> </a:t>
            </a:r>
            <a:r>
              <a:rPr lang="en-US" dirty="0" err="1"/>
              <a:t>în</a:t>
            </a:r>
            <a:r>
              <a:rPr lang="en-US" dirty="0"/>
              <a:t> minute a </a:t>
            </a:r>
            <a:r>
              <a:rPr lang="en-US" dirty="0" err="1"/>
              <a:t>sesiunii</a:t>
            </a:r>
            <a:r>
              <a:rPr lang="en-US" dirty="0"/>
              <a:t> </a:t>
            </a:r>
            <a:r>
              <a:rPr lang="en-US" dirty="0" err="1"/>
              <a:t>în</a:t>
            </a:r>
            <a:r>
              <a:rPr lang="en-US" dirty="0"/>
              <a:t> </a:t>
            </a:r>
            <a:r>
              <a:rPr lang="en-US" dirty="0" err="1"/>
              <a:t>cazul</a:t>
            </a:r>
            <a:r>
              <a:rPr lang="en-US" dirty="0"/>
              <a:t> </a:t>
            </a:r>
            <a:r>
              <a:rPr lang="en-US" dirty="0" err="1"/>
              <a:t>în</a:t>
            </a:r>
            <a:r>
              <a:rPr lang="en-US" dirty="0"/>
              <a:t> care nu </a:t>
            </a:r>
            <a:r>
              <a:rPr lang="en-US" dirty="0" err="1"/>
              <a:t>mai</a:t>
            </a:r>
            <a:r>
              <a:rPr lang="en-US" dirty="0"/>
              <a:t> </a:t>
            </a:r>
            <a:r>
              <a:rPr lang="en-US" dirty="0" err="1"/>
              <a:t>există</a:t>
            </a:r>
            <a:r>
              <a:rPr lang="en-US" dirty="0"/>
              <a:t> </a:t>
            </a:r>
            <a:r>
              <a:rPr lang="en-US" dirty="0" err="1"/>
              <a:t>activitate</a:t>
            </a:r>
            <a:r>
              <a:rPr lang="en-US" dirty="0"/>
              <a:t> </a:t>
            </a:r>
            <a:r>
              <a:rPr lang="en-US" dirty="0" err="1"/>
              <a:t>în</a:t>
            </a:r>
            <a:r>
              <a:rPr lang="en-US" dirty="0"/>
              <a:t> </a:t>
            </a:r>
            <a:r>
              <a:rPr lang="en-US" dirty="0" err="1"/>
              <a:t>sesiunea</a:t>
            </a:r>
            <a:r>
              <a:rPr lang="en-US" dirty="0"/>
              <a:t> </a:t>
            </a:r>
            <a:r>
              <a:rPr lang="en-US" dirty="0" smtClean="0"/>
              <a:t>respective;</a:t>
            </a:r>
            <a:endParaRPr lang="en-US" dirty="0"/>
          </a:p>
          <a:p>
            <a:r>
              <a:rPr lang="en-US" b="1" dirty="0" err="1" smtClean="0"/>
              <a:t>expire_on_close</a:t>
            </a:r>
            <a:r>
              <a:rPr lang="en-US" b="1" dirty="0" smtClean="0"/>
              <a:t>:</a:t>
            </a:r>
          </a:p>
          <a:p>
            <a:pPr lvl="1"/>
            <a:r>
              <a:rPr lang="en-US" dirty="0" err="1" smtClean="0"/>
              <a:t>Daca</a:t>
            </a:r>
            <a:r>
              <a:rPr lang="en-US" dirty="0" smtClean="0"/>
              <a:t> e </a:t>
            </a:r>
            <a:r>
              <a:rPr lang="en-US" dirty="0"/>
              <a:t>true, </a:t>
            </a:r>
            <a:r>
              <a:rPr lang="en-US" dirty="0" err="1"/>
              <a:t>îţi</a:t>
            </a:r>
            <a:r>
              <a:rPr lang="en-US" dirty="0"/>
              <a:t> </a:t>
            </a:r>
            <a:r>
              <a:rPr lang="en-US" dirty="0" err="1"/>
              <a:t>permite</a:t>
            </a:r>
            <a:r>
              <a:rPr lang="en-US" dirty="0"/>
              <a:t> </a:t>
            </a:r>
            <a:r>
              <a:rPr lang="en-US" dirty="0" err="1"/>
              <a:t>să</a:t>
            </a:r>
            <a:r>
              <a:rPr lang="en-US" dirty="0"/>
              <a:t> </a:t>
            </a:r>
            <a:r>
              <a:rPr lang="en-US" dirty="0" err="1"/>
              <a:t>ştergi</a:t>
            </a:r>
            <a:r>
              <a:rPr lang="en-US" dirty="0"/>
              <a:t> </a:t>
            </a:r>
            <a:r>
              <a:rPr lang="en-US" dirty="0" err="1"/>
              <a:t>sesiunea</a:t>
            </a:r>
            <a:r>
              <a:rPr lang="en-US" dirty="0"/>
              <a:t> </a:t>
            </a:r>
            <a:r>
              <a:rPr lang="en-US" dirty="0" err="1"/>
              <a:t>în</a:t>
            </a:r>
            <a:r>
              <a:rPr lang="en-US" dirty="0"/>
              <a:t> </a:t>
            </a:r>
            <a:r>
              <a:rPr lang="en-US" dirty="0" err="1"/>
              <a:t>cazul</a:t>
            </a:r>
            <a:r>
              <a:rPr lang="en-US" dirty="0"/>
              <a:t> </a:t>
            </a:r>
            <a:r>
              <a:rPr lang="en-US" dirty="0" err="1"/>
              <a:t>în</a:t>
            </a:r>
            <a:r>
              <a:rPr lang="en-US" dirty="0"/>
              <a:t> care </a:t>
            </a:r>
            <a:r>
              <a:rPr lang="en-US" dirty="0" err="1"/>
              <a:t>utilizatorul</a:t>
            </a:r>
            <a:r>
              <a:rPr lang="en-US" dirty="0"/>
              <a:t> </a:t>
            </a:r>
            <a:r>
              <a:rPr lang="en-US" dirty="0" err="1"/>
              <a:t>închide</a:t>
            </a:r>
            <a:r>
              <a:rPr lang="en-US" dirty="0"/>
              <a:t> browser-</a:t>
            </a:r>
            <a:r>
              <a:rPr lang="en-US" dirty="0" err="1"/>
              <a:t>ul</a:t>
            </a:r>
            <a:r>
              <a:rPr lang="en-US" dirty="0"/>
              <a:t>.</a:t>
            </a:r>
          </a:p>
          <a:p>
            <a:r>
              <a:rPr lang="en-US" b="1" dirty="0" smtClean="0"/>
              <a:t>cookie</a:t>
            </a:r>
            <a:r>
              <a:rPr lang="en-US" dirty="0" smtClean="0"/>
              <a:t>:</a:t>
            </a:r>
          </a:p>
          <a:p>
            <a:pPr lvl="1"/>
            <a:r>
              <a:rPr lang="en-US" dirty="0" err="1" smtClean="0"/>
              <a:t>Denumirea</a:t>
            </a:r>
            <a:r>
              <a:rPr lang="en-US" dirty="0" smtClean="0"/>
              <a:t> cookie-</a:t>
            </a:r>
            <a:r>
              <a:rPr lang="en-US" dirty="0" err="1" smtClean="0"/>
              <a:t>ului</a:t>
            </a:r>
            <a:r>
              <a:rPr lang="en-US" dirty="0" smtClean="0"/>
              <a:t> </a:t>
            </a:r>
            <a:r>
              <a:rPr lang="en-US" dirty="0" err="1"/>
              <a:t>ce</a:t>
            </a:r>
            <a:r>
              <a:rPr lang="en-US" dirty="0"/>
              <a:t> </a:t>
            </a:r>
            <a:r>
              <a:rPr lang="en-US" dirty="0" err="1"/>
              <a:t>va</a:t>
            </a:r>
            <a:r>
              <a:rPr lang="en-US" dirty="0"/>
              <a:t> fi </a:t>
            </a:r>
            <a:r>
              <a:rPr lang="en-US" dirty="0" err="1"/>
              <a:t>folosit</a:t>
            </a:r>
            <a:r>
              <a:rPr lang="en-US" dirty="0"/>
              <a:t> la </a:t>
            </a:r>
            <a:r>
              <a:rPr lang="en-US" dirty="0" err="1"/>
              <a:t>păstrarea</a:t>
            </a:r>
            <a:r>
              <a:rPr lang="en-US" dirty="0"/>
              <a:t> </a:t>
            </a:r>
            <a:r>
              <a:rPr lang="en-US" dirty="0" err="1"/>
              <a:t>datelor</a:t>
            </a:r>
            <a:r>
              <a:rPr lang="en-US" dirty="0"/>
              <a:t> de </a:t>
            </a:r>
            <a:r>
              <a:rPr lang="en-US" dirty="0" err="1"/>
              <a:t>sesiune</a:t>
            </a:r>
            <a:r>
              <a:rPr lang="en-US" dirty="0"/>
              <a:t>.</a:t>
            </a:r>
          </a:p>
          <a:p>
            <a:r>
              <a:rPr lang="en-US" b="1" dirty="0" smtClean="0"/>
              <a:t>secure</a:t>
            </a:r>
            <a:r>
              <a:rPr lang="en-US" dirty="0" smtClean="0"/>
              <a:t>:</a:t>
            </a:r>
          </a:p>
          <a:p>
            <a:pPr lvl="1"/>
            <a:r>
              <a:rPr lang="en-US" dirty="0" err="1" smtClean="0"/>
              <a:t>stabileşte</a:t>
            </a:r>
            <a:r>
              <a:rPr lang="en-US" dirty="0" smtClean="0"/>
              <a:t> </a:t>
            </a:r>
            <a:r>
              <a:rPr lang="en-US" dirty="0" err="1"/>
              <a:t>dacă</a:t>
            </a:r>
            <a:r>
              <a:rPr lang="en-US" dirty="0"/>
              <a:t> cookie-</a:t>
            </a:r>
            <a:r>
              <a:rPr lang="en-US" dirty="0" err="1"/>
              <a:t>urile</a:t>
            </a:r>
            <a:r>
              <a:rPr lang="en-US" dirty="0"/>
              <a:t> </a:t>
            </a:r>
            <a:r>
              <a:rPr lang="en-US" dirty="0" err="1"/>
              <a:t>vor</a:t>
            </a:r>
            <a:r>
              <a:rPr lang="en-US" dirty="0"/>
              <a:t> fi </a:t>
            </a:r>
            <a:r>
              <a:rPr lang="en-US" dirty="0" err="1"/>
              <a:t>folosite</a:t>
            </a:r>
            <a:r>
              <a:rPr lang="en-US" dirty="0"/>
              <a:t> </a:t>
            </a:r>
            <a:r>
              <a:rPr lang="en-US" dirty="0" err="1"/>
              <a:t>doar</a:t>
            </a:r>
            <a:r>
              <a:rPr lang="en-US" dirty="0"/>
              <a:t> </a:t>
            </a:r>
            <a:r>
              <a:rPr lang="en-US" dirty="0" err="1"/>
              <a:t>pe</a:t>
            </a:r>
            <a:r>
              <a:rPr lang="en-US" dirty="0"/>
              <a:t> o </a:t>
            </a:r>
            <a:r>
              <a:rPr lang="en-US" dirty="0" err="1"/>
              <a:t>conexiune</a:t>
            </a:r>
            <a:r>
              <a:rPr lang="en-US" dirty="0"/>
              <a:t> de tip https.</a:t>
            </a:r>
          </a:p>
        </p:txBody>
      </p:sp>
    </p:spTree>
    <p:extLst>
      <p:ext uri="{BB962C8B-B14F-4D97-AF65-F5344CB8AC3E}">
        <p14:creationId xmlns:p14="http://schemas.microsoft.com/office/powerpoint/2010/main" val="11477242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CUNOSTINTE MINIMALE</a:t>
            </a:r>
            <a:endParaRPr lang="en-US" dirty="0"/>
          </a:p>
        </p:txBody>
      </p:sp>
      <p:sp>
        <p:nvSpPr>
          <p:cNvPr id="3" name="Content Placeholder 2"/>
          <p:cNvSpPr>
            <a:spLocks noGrp="1"/>
          </p:cNvSpPr>
          <p:nvPr>
            <p:ph idx="1"/>
          </p:nvPr>
        </p:nvSpPr>
        <p:spPr/>
        <p:txBody>
          <a:bodyPr/>
          <a:lstStyle/>
          <a:p>
            <a:r>
              <a:rPr lang="en-US" dirty="0" smtClean="0"/>
              <a:t>HTML / CSS</a:t>
            </a:r>
          </a:p>
          <a:p>
            <a:r>
              <a:rPr lang="en-US" dirty="0" smtClean="0"/>
              <a:t>PHP</a:t>
            </a:r>
          </a:p>
          <a:p>
            <a:r>
              <a:rPr lang="en-US" dirty="0" smtClean="0"/>
              <a:t>OOP</a:t>
            </a:r>
          </a:p>
          <a:p>
            <a:r>
              <a:rPr lang="en-US" dirty="0" smtClean="0"/>
              <a:t>MVC</a:t>
            </a:r>
            <a:endParaRPr lang="en-US" dirty="0"/>
          </a:p>
        </p:txBody>
      </p:sp>
    </p:spTree>
    <p:extLst>
      <p:ext uri="{BB962C8B-B14F-4D97-AF65-F5344CB8AC3E}">
        <p14:creationId xmlns:p14="http://schemas.microsoft.com/office/powerpoint/2010/main" val="255677660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MIGRATIONS</a:t>
            </a:r>
            <a:endParaRPr lang="en-US" dirty="0"/>
          </a:p>
        </p:txBody>
      </p:sp>
      <p:sp>
        <p:nvSpPr>
          <p:cNvPr id="3" name="Content Placeholder 2"/>
          <p:cNvSpPr>
            <a:spLocks noGrp="1"/>
          </p:cNvSpPr>
          <p:nvPr>
            <p:ph idx="1"/>
          </p:nvPr>
        </p:nvSpPr>
        <p:spPr/>
        <p:txBody>
          <a:bodyPr/>
          <a:lstStyle/>
          <a:p>
            <a:r>
              <a:rPr lang="en-US" dirty="0" err="1"/>
              <a:t>denumirea</a:t>
            </a:r>
            <a:r>
              <a:rPr lang="en-US" dirty="0"/>
              <a:t> </a:t>
            </a:r>
            <a:r>
              <a:rPr lang="en-US" dirty="0" err="1"/>
              <a:t>generică</a:t>
            </a:r>
            <a:r>
              <a:rPr lang="en-US" dirty="0"/>
              <a:t> a </a:t>
            </a:r>
            <a:r>
              <a:rPr lang="en-US" dirty="0" err="1"/>
              <a:t>modalităţii</a:t>
            </a:r>
            <a:r>
              <a:rPr lang="en-US" dirty="0"/>
              <a:t> </a:t>
            </a:r>
            <a:r>
              <a:rPr lang="en-US" dirty="0" err="1"/>
              <a:t>prin</a:t>
            </a:r>
            <a:r>
              <a:rPr lang="en-US" dirty="0"/>
              <a:t> care o </a:t>
            </a:r>
            <a:r>
              <a:rPr lang="en-US" dirty="0" err="1"/>
              <a:t>aplicaţie</a:t>
            </a:r>
            <a:r>
              <a:rPr lang="en-US" dirty="0"/>
              <a:t> se </a:t>
            </a:r>
            <a:r>
              <a:rPr lang="en-US" dirty="0" err="1"/>
              <a:t>foloseşte</a:t>
            </a:r>
            <a:r>
              <a:rPr lang="en-US" dirty="0"/>
              <a:t> de o </a:t>
            </a:r>
            <a:r>
              <a:rPr lang="en-US" dirty="0" err="1"/>
              <a:t>secvenţă</a:t>
            </a:r>
            <a:r>
              <a:rPr lang="en-US" dirty="0"/>
              <a:t> de cod </a:t>
            </a:r>
            <a:r>
              <a:rPr lang="en-US" dirty="0" err="1"/>
              <a:t>pentru</a:t>
            </a:r>
            <a:r>
              <a:rPr lang="en-US" dirty="0"/>
              <a:t> a </a:t>
            </a:r>
            <a:r>
              <a:rPr lang="en-US" dirty="0" err="1"/>
              <a:t>realiza</a:t>
            </a:r>
            <a:r>
              <a:rPr lang="en-US" dirty="0"/>
              <a:t> </a:t>
            </a:r>
            <a:r>
              <a:rPr lang="en-US" dirty="0" err="1"/>
              <a:t>structura</a:t>
            </a:r>
            <a:r>
              <a:rPr lang="en-US" dirty="0"/>
              <a:t> </a:t>
            </a:r>
            <a:r>
              <a:rPr lang="en-US" dirty="0" err="1"/>
              <a:t>unei</a:t>
            </a:r>
            <a:r>
              <a:rPr lang="en-US" dirty="0"/>
              <a:t> </a:t>
            </a:r>
            <a:r>
              <a:rPr lang="en-US" dirty="0" err="1"/>
              <a:t>baze</a:t>
            </a:r>
            <a:r>
              <a:rPr lang="en-US" dirty="0"/>
              <a:t> de date</a:t>
            </a:r>
            <a:r>
              <a:rPr lang="en-US" dirty="0" smtClean="0"/>
              <a:t>.</a:t>
            </a:r>
          </a:p>
          <a:p>
            <a:r>
              <a:rPr lang="en-US" dirty="0" err="1" smtClean="0"/>
              <a:t>te</a:t>
            </a:r>
            <a:r>
              <a:rPr lang="en-US" dirty="0" smtClean="0"/>
              <a:t> </a:t>
            </a:r>
            <a:r>
              <a:rPr lang="en-US" dirty="0" err="1"/>
              <a:t>ajută</a:t>
            </a:r>
            <a:r>
              <a:rPr lang="en-US" dirty="0"/>
              <a:t> </a:t>
            </a:r>
            <a:r>
              <a:rPr lang="en-US" dirty="0" err="1"/>
              <a:t>să</a:t>
            </a:r>
            <a:r>
              <a:rPr lang="en-US" dirty="0"/>
              <a:t> </a:t>
            </a:r>
            <a:r>
              <a:rPr lang="en-US" dirty="0" err="1"/>
              <a:t>fii</a:t>
            </a:r>
            <a:r>
              <a:rPr lang="en-US" dirty="0"/>
              <a:t> </a:t>
            </a:r>
            <a:r>
              <a:rPr lang="en-US" dirty="0" err="1"/>
              <a:t>ordonat</a:t>
            </a:r>
            <a:r>
              <a:rPr lang="en-US" dirty="0"/>
              <a:t> </a:t>
            </a:r>
            <a:r>
              <a:rPr lang="en-US" dirty="0" err="1"/>
              <a:t>în</a:t>
            </a:r>
            <a:r>
              <a:rPr lang="en-US" dirty="0"/>
              <a:t> </a:t>
            </a:r>
            <a:r>
              <a:rPr lang="en-US" dirty="0" err="1"/>
              <a:t>lucrul</a:t>
            </a:r>
            <a:r>
              <a:rPr lang="en-US" dirty="0"/>
              <a:t> cu </a:t>
            </a:r>
            <a:r>
              <a:rPr lang="en-US" dirty="0" err="1"/>
              <a:t>baza</a:t>
            </a:r>
            <a:r>
              <a:rPr lang="en-US" dirty="0"/>
              <a:t> de </a:t>
            </a:r>
            <a:r>
              <a:rPr lang="en-US" dirty="0" smtClean="0"/>
              <a:t>date</a:t>
            </a:r>
          </a:p>
          <a:p>
            <a:r>
              <a:rPr lang="en-US" dirty="0" err="1" smtClean="0"/>
              <a:t>păstrează</a:t>
            </a:r>
            <a:r>
              <a:rPr lang="en-US" dirty="0" smtClean="0"/>
              <a:t> </a:t>
            </a:r>
            <a:r>
              <a:rPr lang="en-US" dirty="0"/>
              <a:t>o </a:t>
            </a:r>
            <a:r>
              <a:rPr lang="en-US" dirty="0" err="1"/>
              <a:t>istorie</a:t>
            </a:r>
            <a:r>
              <a:rPr lang="en-US" dirty="0"/>
              <a:t> a </a:t>
            </a:r>
            <a:r>
              <a:rPr lang="en-US" dirty="0" err="1"/>
              <a:t>tuturor</a:t>
            </a:r>
            <a:r>
              <a:rPr lang="en-US" dirty="0"/>
              <a:t> </a:t>
            </a:r>
            <a:r>
              <a:rPr lang="en-US" dirty="0" err="1"/>
              <a:t>modificărilor</a:t>
            </a:r>
            <a:r>
              <a:rPr lang="en-US" dirty="0"/>
              <a:t> </a:t>
            </a:r>
            <a:r>
              <a:rPr lang="en-US" dirty="0" err="1"/>
              <a:t>pe</a:t>
            </a:r>
            <a:r>
              <a:rPr lang="en-US" dirty="0"/>
              <a:t> care le-</a:t>
            </a:r>
            <a:r>
              <a:rPr lang="en-US" dirty="0" err="1"/>
              <a:t>ai</a:t>
            </a:r>
            <a:r>
              <a:rPr lang="en-US" dirty="0"/>
              <a:t> </a:t>
            </a:r>
            <a:r>
              <a:rPr lang="en-US" dirty="0" err="1"/>
              <a:t>făcut</a:t>
            </a:r>
            <a:r>
              <a:rPr lang="en-US" dirty="0"/>
              <a:t> </a:t>
            </a:r>
            <a:r>
              <a:rPr lang="en-US" dirty="0" err="1"/>
              <a:t>tabelelor</a:t>
            </a:r>
            <a:r>
              <a:rPr lang="en-US" dirty="0"/>
              <a:t>, </a:t>
            </a:r>
            <a:r>
              <a:rPr lang="en-US" dirty="0" err="1"/>
              <a:t>permiţându-ţi</a:t>
            </a:r>
            <a:r>
              <a:rPr lang="en-US" dirty="0"/>
              <a:t> </a:t>
            </a:r>
            <a:r>
              <a:rPr lang="en-US" dirty="0" err="1"/>
              <a:t>astfel</a:t>
            </a:r>
            <a:r>
              <a:rPr lang="en-US" dirty="0"/>
              <a:t> </a:t>
            </a:r>
            <a:r>
              <a:rPr lang="en-US" dirty="0" err="1"/>
              <a:t>să</a:t>
            </a:r>
            <a:r>
              <a:rPr lang="en-US" dirty="0"/>
              <a:t> </a:t>
            </a:r>
            <a:r>
              <a:rPr lang="en-US" dirty="0" err="1"/>
              <a:t>te</a:t>
            </a:r>
            <a:r>
              <a:rPr lang="en-US" dirty="0"/>
              <a:t> </a:t>
            </a:r>
            <a:r>
              <a:rPr lang="en-US" dirty="0" err="1"/>
              <a:t>întorci</a:t>
            </a:r>
            <a:r>
              <a:rPr lang="en-US" dirty="0"/>
              <a:t> la un </a:t>
            </a:r>
            <a:r>
              <a:rPr lang="en-US" dirty="0" err="1"/>
              <a:t>anumit</a:t>
            </a:r>
            <a:r>
              <a:rPr lang="en-US" dirty="0"/>
              <a:t> </a:t>
            </a:r>
            <a:r>
              <a:rPr lang="en-US" dirty="0" err="1"/>
              <a:t>episod</a:t>
            </a:r>
            <a:r>
              <a:rPr lang="en-US" dirty="0"/>
              <a:t> din </a:t>
            </a:r>
            <a:r>
              <a:rPr lang="en-US" dirty="0" err="1"/>
              <a:t>filmul</a:t>
            </a:r>
            <a:r>
              <a:rPr lang="en-US" dirty="0"/>
              <a:t> </a:t>
            </a:r>
            <a:r>
              <a:rPr lang="en-US" dirty="0" err="1"/>
              <a:t>schimbarilor</a:t>
            </a:r>
            <a:r>
              <a:rPr lang="en-US" dirty="0"/>
              <a:t> </a:t>
            </a:r>
            <a:r>
              <a:rPr lang="en-US" dirty="0" err="1"/>
              <a:t>facute</a:t>
            </a:r>
            <a:r>
              <a:rPr lang="en-US" dirty="0"/>
              <a:t> </a:t>
            </a:r>
            <a:r>
              <a:rPr lang="en-US" dirty="0" err="1"/>
              <a:t>bazei</a:t>
            </a:r>
            <a:r>
              <a:rPr lang="en-US" dirty="0"/>
              <a:t> de date (un </a:t>
            </a:r>
            <a:r>
              <a:rPr lang="en-US" dirty="0" err="1"/>
              <a:t>fel</a:t>
            </a:r>
            <a:r>
              <a:rPr lang="en-US" dirty="0"/>
              <a:t> de version control </a:t>
            </a:r>
            <a:r>
              <a:rPr lang="en-US" dirty="0" err="1"/>
              <a:t>pentru</a:t>
            </a:r>
            <a:r>
              <a:rPr lang="en-US" dirty="0"/>
              <a:t> </a:t>
            </a:r>
            <a:r>
              <a:rPr lang="en-US" dirty="0" err="1"/>
              <a:t>baza</a:t>
            </a:r>
            <a:r>
              <a:rPr lang="en-US" dirty="0"/>
              <a:t> de date).</a:t>
            </a:r>
          </a:p>
        </p:txBody>
      </p:sp>
    </p:spTree>
    <p:extLst>
      <p:ext uri="{BB962C8B-B14F-4D97-AF65-F5344CB8AC3E}">
        <p14:creationId xmlns:p14="http://schemas.microsoft.com/office/powerpoint/2010/main" val="230159644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MIGRATIONS</a:t>
            </a:r>
            <a:endParaRPr lang="en-US" dirty="0"/>
          </a:p>
        </p:txBody>
      </p:sp>
      <p:sp>
        <p:nvSpPr>
          <p:cNvPr id="3" name="Content Placeholder 2"/>
          <p:cNvSpPr>
            <a:spLocks noGrp="1"/>
          </p:cNvSpPr>
          <p:nvPr>
            <p:ph idx="1"/>
          </p:nvPr>
        </p:nvSpPr>
        <p:spPr/>
        <p:txBody>
          <a:bodyPr/>
          <a:lstStyle/>
          <a:p>
            <a:r>
              <a:rPr lang="en-US" dirty="0"/>
              <a:t>ARTISAN:  </a:t>
            </a:r>
            <a:r>
              <a:rPr lang="en-US" b="1" dirty="0" smtClean="0">
                <a:solidFill>
                  <a:schemeClr val="accent6"/>
                </a:solidFill>
                <a:latin typeface="Courier New" panose="02070309020205020404" pitchFamily="49" charset="0"/>
                <a:cs typeface="Courier New" panose="02070309020205020404" pitchFamily="49" charset="0"/>
              </a:rPr>
              <a:t>$ </a:t>
            </a:r>
            <a:r>
              <a:rPr lang="en-US" b="1" dirty="0" err="1" smtClean="0">
                <a:solidFill>
                  <a:schemeClr val="accent6"/>
                </a:solidFill>
                <a:latin typeface="Courier New" panose="02070309020205020404" pitchFamily="49" charset="0"/>
                <a:cs typeface="Courier New" panose="02070309020205020404" pitchFamily="49" charset="0"/>
              </a:rPr>
              <a:t>php</a:t>
            </a:r>
            <a:r>
              <a:rPr lang="en-US" b="1" dirty="0" smtClean="0">
                <a:solidFill>
                  <a:schemeClr val="accent6"/>
                </a:solidFill>
                <a:latin typeface="Courier New" panose="02070309020205020404" pitchFamily="49" charset="0"/>
                <a:cs typeface="Courier New" panose="02070309020205020404" pitchFamily="49" charset="0"/>
              </a:rPr>
              <a:t> </a:t>
            </a:r>
            <a:r>
              <a:rPr lang="en-US" b="1" dirty="0">
                <a:solidFill>
                  <a:schemeClr val="accent6"/>
                </a:solidFill>
                <a:latin typeface="Courier New" panose="02070309020205020404" pitchFamily="49" charset="0"/>
                <a:cs typeface="Courier New" panose="02070309020205020404" pitchFamily="49" charset="0"/>
              </a:rPr>
              <a:t>artisan list</a:t>
            </a:r>
          </a:p>
          <a:p>
            <a:r>
              <a:rPr lang="en-US" b="1" dirty="0" smtClean="0">
                <a:solidFill>
                  <a:schemeClr val="accent6"/>
                </a:solidFill>
                <a:latin typeface="Courier New" panose="02070309020205020404" pitchFamily="49" charset="0"/>
                <a:cs typeface="Courier New" panose="02070309020205020404" pitchFamily="49" charset="0"/>
              </a:rPr>
              <a:t>$ </a:t>
            </a:r>
            <a:r>
              <a:rPr lang="en-US" b="1" dirty="0" err="1" smtClean="0">
                <a:solidFill>
                  <a:schemeClr val="accent6"/>
                </a:solidFill>
                <a:latin typeface="Courier New" panose="02070309020205020404" pitchFamily="49" charset="0"/>
                <a:cs typeface="Courier New" panose="02070309020205020404" pitchFamily="49" charset="0"/>
              </a:rPr>
              <a:t>php</a:t>
            </a:r>
            <a:r>
              <a:rPr lang="en-US" b="1" dirty="0" smtClean="0">
                <a:solidFill>
                  <a:schemeClr val="accent6"/>
                </a:solidFill>
                <a:latin typeface="Courier New" panose="02070309020205020404" pitchFamily="49" charset="0"/>
                <a:cs typeface="Courier New" panose="02070309020205020404" pitchFamily="49" charset="0"/>
              </a:rPr>
              <a:t> </a:t>
            </a:r>
            <a:r>
              <a:rPr lang="en-US" b="1" dirty="0">
                <a:solidFill>
                  <a:schemeClr val="accent6"/>
                </a:solidFill>
                <a:latin typeface="Courier New" panose="02070309020205020404" pitchFamily="49" charset="0"/>
                <a:cs typeface="Courier New" panose="02070309020205020404" pitchFamily="49" charset="0"/>
              </a:rPr>
              <a:t>artisan </a:t>
            </a:r>
            <a:r>
              <a:rPr lang="en-US" b="1" dirty="0" err="1" smtClean="0">
                <a:solidFill>
                  <a:schemeClr val="accent6"/>
                </a:solidFill>
                <a:latin typeface="Courier New" panose="02070309020205020404" pitchFamily="49" charset="0"/>
                <a:cs typeface="Courier New" panose="02070309020205020404" pitchFamily="49" charset="0"/>
              </a:rPr>
              <a:t>migrate:install</a:t>
            </a:r>
            <a:r>
              <a:rPr lang="en-US" b="1" dirty="0" smtClean="0">
                <a:solidFill>
                  <a:schemeClr val="accent6"/>
                </a:solidFill>
                <a:latin typeface="Courier New" panose="02070309020205020404" pitchFamily="49" charset="0"/>
                <a:cs typeface="Courier New" panose="02070309020205020404" pitchFamily="49" charset="0"/>
              </a:rPr>
              <a:t> </a:t>
            </a:r>
            <a:r>
              <a:rPr lang="en-US" dirty="0" smtClean="0">
                <a:latin typeface="+mj-lt"/>
                <a:cs typeface="Courier New" panose="02070309020205020404" pitchFamily="49" charset="0"/>
              </a:rPr>
              <a:t>– </a:t>
            </a:r>
            <a:r>
              <a:rPr lang="en-US" dirty="0" err="1" smtClean="0">
                <a:latin typeface="+mj-lt"/>
                <a:cs typeface="Courier New" panose="02070309020205020404" pitchFamily="49" charset="0"/>
              </a:rPr>
              <a:t>crearea</a:t>
            </a:r>
            <a:r>
              <a:rPr lang="en-US" dirty="0" smtClean="0">
                <a:latin typeface="+mj-lt"/>
                <a:cs typeface="Courier New" panose="02070309020205020404" pitchFamily="49" charset="0"/>
              </a:rPr>
              <a:t> </a:t>
            </a:r>
            <a:r>
              <a:rPr lang="en-US" dirty="0" err="1" smtClean="0">
                <a:latin typeface="+mj-lt"/>
                <a:cs typeface="Courier New" panose="02070309020205020404" pitchFamily="49" charset="0"/>
              </a:rPr>
              <a:t>tabelului</a:t>
            </a:r>
            <a:r>
              <a:rPr lang="en-US" dirty="0" smtClean="0">
                <a:latin typeface="+mj-lt"/>
                <a:cs typeface="Courier New" panose="02070309020205020404" pitchFamily="49" charset="0"/>
              </a:rPr>
              <a:t> migrations </a:t>
            </a:r>
            <a:r>
              <a:rPr lang="en-US" dirty="0" err="1" smtClean="0">
                <a:latin typeface="+mj-lt"/>
                <a:cs typeface="Courier New" panose="02070309020205020404" pitchFamily="49" charset="0"/>
              </a:rPr>
              <a:t>unde</a:t>
            </a:r>
            <a:r>
              <a:rPr lang="en-US" dirty="0" smtClean="0">
                <a:latin typeface="+mj-lt"/>
                <a:cs typeface="Courier New" panose="02070309020205020404" pitchFamily="49" charset="0"/>
              </a:rPr>
              <a:t> </a:t>
            </a:r>
            <a:r>
              <a:rPr lang="en-US" dirty="0" err="1" smtClean="0">
                <a:latin typeface="+mj-lt"/>
                <a:cs typeface="Courier New" panose="02070309020205020404" pitchFamily="49" charset="0"/>
              </a:rPr>
              <a:t>va</a:t>
            </a:r>
            <a:r>
              <a:rPr lang="en-US" dirty="0" smtClean="0">
                <a:latin typeface="+mj-lt"/>
                <a:cs typeface="Courier New" panose="02070309020205020404" pitchFamily="49" charset="0"/>
              </a:rPr>
              <a:t> fi </a:t>
            </a:r>
            <a:r>
              <a:rPr lang="en-US" dirty="0" err="1" smtClean="0">
                <a:latin typeface="+mj-lt"/>
                <a:cs typeface="Courier New" panose="02070309020205020404" pitchFamily="49" charset="0"/>
              </a:rPr>
              <a:t>pastrata</a:t>
            </a:r>
            <a:r>
              <a:rPr lang="en-US" dirty="0" smtClean="0">
                <a:latin typeface="+mj-lt"/>
                <a:cs typeface="Courier New" panose="02070309020205020404" pitchFamily="49" charset="0"/>
              </a:rPr>
              <a:t> </a:t>
            </a:r>
            <a:r>
              <a:rPr lang="en-US" dirty="0" err="1" smtClean="0">
                <a:latin typeface="+mj-lt"/>
                <a:cs typeface="Courier New" panose="02070309020205020404" pitchFamily="49" charset="0"/>
              </a:rPr>
              <a:t>istoria</a:t>
            </a:r>
            <a:r>
              <a:rPr lang="en-US" dirty="0" smtClean="0">
                <a:latin typeface="+mj-lt"/>
                <a:cs typeface="Courier New" panose="02070309020205020404" pitchFamily="49" charset="0"/>
              </a:rPr>
              <a:t> </a:t>
            </a:r>
            <a:r>
              <a:rPr lang="en-US" dirty="0" err="1" smtClean="0">
                <a:latin typeface="+mj-lt"/>
                <a:cs typeface="Courier New" panose="02070309020205020404" pitchFamily="49" charset="0"/>
              </a:rPr>
              <a:t>migrarilor</a:t>
            </a:r>
            <a:endParaRPr lang="en-US" dirty="0" smtClean="0">
              <a:latin typeface="+mj-lt"/>
              <a:cs typeface="Courier New" panose="02070309020205020404" pitchFamily="49" charset="0"/>
            </a:endParaRPr>
          </a:p>
          <a:p>
            <a:endParaRPr lang="en-US" dirty="0" smtClean="0"/>
          </a:p>
          <a:p>
            <a:r>
              <a:rPr lang="en-US" b="1" dirty="0" smtClean="0">
                <a:solidFill>
                  <a:schemeClr val="accent6"/>
                </a:solidFill>
                <a:latin typeface="Courier New" panose="02070309020205020404" pitchFamily="49" charset="0"/>
                <a:cs typeface="Courier New" panose="02070309020205020404" pitchFamily="49" charset="0"/>
              </a:rPr>
              <a:t>$ </a:t>
            </a:r>
            <a:r>
              <a:rPr lang="en-US" b="1" dirty="0" err="1" smtClean="0">
                <a:solidFill>
                  <a:schemeClr val="accent6"/>
                </a:solidFill>
                <a:latin typeface="Courier New" panose="02070309020205020404" pitchFamily="49" charset="0"/>
                <a:cs typeface="Courier New" panose="02070309020205020404" pitchFamily="49" charset="0"/>
              </a:rPr>
              <a:t>php</a:t>
            </a:r>
            <a:r>
              <a:rPr lang="en-US" b="1" dirty="0" smtClean="0">
                <a:solidFill>
                  <a:schemeClr val="accent6"/>
                </a:solidFill>
                <a:latin typeface="Courier New" panose="02070309020205020404" pitchFamily="49" charset="0"/>
                <a:cs typeface="Courier New" panose="02070309020205020404" pitchFamily="49" charset="0"/>
              </a:rPr>
              <a:t> </a:t>
            </a:r>
            <a:r>
              <a:rPr lang="en-US" b="1" dirty="0">
                <a:solidFill>
                  <a:schemeClr val="accent6"/>
                </a:solidFill>
                <a:latin typeface="Courier New" panose="02070309020205020404" pitchFamily="49" charset="0"/>
                <a:cs typeface="Courier New" panose="02070309020205020404" pitchFamily="49" charset="0"/>
              </a:rPr>
              <a:t>artisan </a:t>
            </a:r>
            <a:r>
              <a:rPr lang="en-US" b="1" dirty="0" err="1" smtClean="0">
                <a:solidFill>
                  <a:schemeClr val="accent6"/>
                </a:solidFill>
                <a:latin typeface="Courier New" panose="02070309020205020404" pitchFamily="49" charset="0"/>
                <a:cs typeface="Courier New" panose="02070309020205020404" pitchFamily="49" charset="0"/>
              </a:rPr>
              <a:t>session:table</a:t>
            </a:r>
            <a:r>
              <a:rPr lang="en-US" b="1" dirty="0">
                <a:solidFill>
                  <a:schemeClr val="accent6"/>
                </a:solidFill>
              </a:rPr>
              <a:t> </a:t>
            </a:r>
            <a:r>
              <a:rPr lang="en-US" dirty="0" smtClean="0"/>
              <a:t>– </a:t>
            </a:r>
            <a:r>
              <a:rPr lang="en-US" dirty="0" err="1" smtClean="0"/>
              <a:t>crearea</a:t>
            </a:r>
            <a:r>
              <a:rPr lang="en-US" dirty="0" smtClean="0"/>
              <a:t> </a:t>
            </a:r>
            <a:r>
              <a:rPr lang="en-US" dirty="0" err="1" smtClean="0"/>
              <a:t>fisierului</a:t>
            </a:r>
            <a:r>
              <a:rPr lang="en-US" dirty="0" smtClean="0"/>
              <a:t> database/migrations/*_</a:t>
            </a:r>
            <a:r>
              <a:rPr lang="en-US" dirty="0" err="1" smtClean="0"/>
              <a:t>create_session_table.php</a:t>
            </a:r>
            <a:endParaRPr lang="en-US" dirty="0"/>
          </a:p>
          <a:p>
            <a:r>
              <a:rPr lang="en-US" b="1" dirty="0" smtClean="0">
                <a:solidFill>
                  <a:schemeClr val="accent6"/>
                </a:solidFill>
                <a:latin typeface="Courier New" panose="02070309020205020404" pitchFamily="49" charset="0"/>
                <a:cs typeface="Courier New" panose="02070309020205020404" pitchFamily="49" charset="0"/>
              </a:rPr>
              <a:t>$ </a:t>
            </a:r>
            <a:r>
              <a:rPr lang="en-US" b="1" dirty="0" err="1" smtClean="0">
                <a:solidFill>
                  <a:schemeClr val="accent6"/>
                </a:solidFill>
                <a:latin typeface="Courier New" panose="02070309020205020404" pitchFamily="49" charset="0"/>
                <a:cs typeface="Courier New" panose="02070309020205020404" pitchFamily="49" charset="0"/>
              </a:rPr>
              <a:t>php</a:t>
            </a:r>
            <a:r>
              <a:rPr lang="en-US" b="1" dirty="0" smtClean="0">
                <a:solidFill>
                  <a:schemeClr val="accent6"/>
                </a:solidFill>
                <a:latin typeface="Courier New" panose="02070309020205020404" pitchFamily="49" charset="0"/>
                <a:cs typeface="Courier New" panose="02070309020205020404" pitchFamily="49" charset="0"/>
              </a:rPr>
              <a:t> </a:t>
            </a:r>
            <a:r>
              <a:rPr lang="en-US" b="1" dirty="0">
                <a:solidFill>
                  <a:schemeClr val="accent6"/>
                </a:solidFill>
                <a:latin typeface="Courier New" panose="02070309020205020404" pitchFamily="49" charset="0"/>
                <a:cs typeface="Courier New" panose="02070309020205020404" pitchFamily="49" charset="0"/>
              </a:rPr>
              <a:t>artisan </a:t>
            </a:r>
            <a:r>
              <a:rPr lang="en-US" b="1" dirty="0" smtClean="0">
                <a:solidFill>
                  <a:schemeClr val="accent6"/>
                </a:solidFill>
                <a:latin typeface="Courier New" panose="02070309020205020404" pitchFamily="49" charset="0"/>
                <a:cs typeface="Courier New" panose="02070309020205020404" pitchFamily="49" charset="0"/>
              </a:rPr>
              <a:t>migrate</a:t>
            </a:r>
            <a:r>
              <a:rPr lang="en-US" b="1" dirty="0" smtClean="0">
                <a:solidFill>
                  <a:schemeClr val="accent6"/>
                </a:solidFill>
              </a:rPr>
              <a:t> </a:t>
            </a:r>
            <a:r>
              <a:rPr lang="en-US" dirty="0" smtClean="0"/>
              <a:t>– </a:t>
            </a:r>
            <a:r>
              <a:rPr lang="en-US" dirty="0" err="1" smtClean="0"/>
              <a:t>crearea</a:t>
            </a:r>
            <a:r>
              <a:rPr lang="en-US" dirty="0" smtClean="0"/>
              <a:t> </a:t>
            </a:r>
            <a:r>
              <a:rPr lang="en-US" dirty="0" err="1" smtClean="0"/>
              <a:t>tabelului</a:t>
            </a:r>
            <a:r>
              <a:rPr lang="en-US" dirty="0" smtClean="0"/>
              <a:t> session in </a:t>
            </a:r>
            <a:r>
              <a:rPr lang="en-US" dirty="0" err="1" smtClean="0"/>
              <a:t>baza</a:t>
            </a:r>
            <a:r>
              <a:rPr lang="en-US" dirty="0" smtClean="0"/>
              <a:t> de date</a:t>
            </a:r>
            <a:endParaRPr lang="en-US" dirty="0"/>
          </a:p>
        </p:txBody>
      </p:sp>
    </p:spTree>
    <p:extLst>
      <p:ext uri="{BB962C8B-B14F-4D97-AF65-F5344CB8AC3E}">
        <p14:creationId xmlns:p14="http://schemas.microsoft.com/office/powerpoint/2010/main" val="60168935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MIGRATIONS</a:t>
            </a:r>
            <a:endParaRPr lang="en-US" dirty="0"/>
          </a:p>
        </p:txBody>
      </p:sp>
      <p:sp>
        <p:nvSpPr>
          <p:cNvPr id="3" name="Content Placeholder 2"/>
          <p:cNvSpPr>
            <a:spLocks noGrp="1"/>
          </p:cNvSpPr>
          <p:nvPr>
            <p:ph idx="1"/>
          </p:nvPr>
        </p:nvSpPr>
        <p:spPr/>
        <p:txBody>
          <a:bodyPr/>
          <a:lstStyle/>
          <a:p>
            <a:r>
              <a:rPr lang="en-US" b="1" dirty="0" smtClean="0">
                <a:solidFill>
                  <a:schemeClr val="accent6"/>
                </a:solidFill>
                <a:latin typeface="Courier New" panose="02070309020205020404" pitchFamily="49" charset="0"/>
                <a:cs typeface="Courier New" panose="02070309020205020404" pitchFamily="49" charset="0"/>
              </a:rPr>
              <a:t>$ </a:t>
            </a:r>
            <a:r>
              <a:rPr lang="en-US" b="1" dirty="0" err="1" smtClean="0">
                <a:solidFill>
                  <a:schemeClr val="accent6"/>
                </a:solidFill>
                <a:latin typeface="Courier New" panose="02070309020205020404" pitchFamily="49" charset="0"/>
                <a:cs typeface="Courier New" panose="02070309020205020404" pitchFamily="49" charset="0"/>
              </a:rPr>
              <a:t>php</a:t>
            </a:r>
            <a:r>
              <a:rPr lang="en-US" b="1" dirty="0" smtClean="0">
                <a:solidFill>
                  <a:schemeClr val="accent6"/>
                </a:solidFill>
                <a:latin typeface="Courier New" panose="02070309020205020404" pitchFamily="49" charset="0"/>
                <a:cs typeface="Courier New" panose="02070309020205020404" pitchFamily="49" charset="0"/>
              </a:rPr>
              <a:t> artisan </a:t>
            </a:r>
            <a:r>
              <a:rPr lang="en-US" b="1" dirty="0" err="1" smtClean="0">
                <a:solidFill>
                  <a:schemeClr val="accent6"/>
                </a:solidFill>
                <a:latin typeface="Courier New" panose="02070309020205020404" pitchFamily="49" charset="0"/>
                <a:cs typeface="Courier New" panose="02070309020205020404" pitchFamily="49" charset="0"/>
              </a:rPr>
              <a:t>migrate:make</a:t>
            </a:r>
            <a:r>
              <a:rPr lang="en-US" b="1" dirty="0" smtClean="0">
                <a:solidFill>
                  <a:schemeClr val="accent6"/>
                </a:solidFill>
                <a:latin typeface="Courier New" panose="02070309020205020404" pitchFamily="49" charset="0"/>
                <a:cs typeface="Courier New" panose="02070309020205020404" pitchFamily="49" charset="0"/>
              </a:rPr>
              <a:t> </a:t>
            </a:r>
            <a:r>
              <a:rPr lang="en-US" b="1" dirty="0" err="1" smtClean="0">
                <a:solidFill>
                  <a:schemeClr val="accent6"/>
                </a:solidFill>
                <a:latin typeface="Courier New" panose="02070309020205020404" pitchFamily="49" charset="0"/>
                <a:cs typeface="Courier New" panose="02070309020205020404" pitchFamily="49" charset="0"/>
              </a:rPr>
              <a:t>create_users_table</a:t>
            </a:r>
            <a:r>
              <a:rPr lang="en-US" b="1" dirty="0" smtClean="0">
                <a:solidFill>
                  <a:schemeClr val="accent6"/>
                </a:solidFill>
                <a:latin typeface="Courier New" panose="02070309020205020404" pitchFamily="49" charset="0"/>
                <a:cs typeface="Courier New" panose="02070309020205020404" pitchFamily="49" charset="0"/>
              </a:rPr>
              <a:t> --create=users</a:t>
            </a:r>
          </a:p>
          <a:p>
            <a:r>
              <a:rPr lang="en-US" dirty="0" err="1" smtClean="0">
                <a:latin typeface="Courier New" panose="02070309020205020404" pitchFamily="49" charset="0"/>
                <a:cs typeface="Courier New" panose="02070309020205020404" pitchFamily="49" charset="0"/>
              </a:rPr>
              <a:t>migrate:make</a:t>
            </a:r>
            <a:r>
              <a:rPr lang="en-US" dirty="0" smtClean="0"/>
              <a:t> </a:t>
            </a:r>
          </a:p>
          <a:p>
            <a:pPr lvl="1"/>
            <a:r>
              <a:rPr lang="en-US" dirty="0" err="1" smtClean="0"/>
              <a:t>creare</a:t>
            </a:r>
            <a:r>
              <a:rPr lang="en-US" dirty="0" smtClean="0"/>
              <a:t> </a:t>
            </a:r>
            <a:r>
              <a:rPr lang="en-US" dirty="0" err="1" smtClean="0"/>
              <a:t>fişier</a:t>
            </a:r>
            <a:r>
              <a:rPr lang="en-US" dirty="0" smtClean="0"/>
              <a:t> de </a:t>
            </a:r>
            <a:r>
              <a:rPr lang="en-US" dirty="0" err="1" smtClean="0"/>
              <a:t>migrare</a:t>
            </a:r>
            <a:r>
              <a:rPr lang="en-US" dirty="0" smtClean="0"/>
              <a:t> care </a:t>
            </a:r>
            <a:r>
              <a:rPr lang="en-US" dirty="0" err="1" smtClean="0"/>
              <a:t>să</a:t>
            </a:r>
            <a:r>
              <a:rPr lang="en-US" dirty="0" smtClean="0"/>
              <a:t> </a:t>
            </a:r>
            <a:r>
              <a:rPr lang="en-US" dirty="0" err="1" smtClean="0"/>
              <a:t>aibă</a:t>
            </a:r>
            <a:r>
              <a:rPr lang="en-US" dirty="0" smtClean="0"/>
              <a:t> </a:t>
            </a:r>
            <a:r>
              <a:rPr lang="en-US" dirty="0" err="1" smtClean="0"/>
              <a:t>în</a:t>
            </a:r>
            <a:r>
              <a:rPr lang="en-US" dirty="0" smtClean="0"/>
              <a:t> </a:t>
            </a:r>
            <a:r>
              <a:rPr lang="en-US" dirty="0" err="1" smtClean="0"/>
              <a:t>denumire</a:t>
            </a:r>
            <a:r>
              <a:rPr lang="en-US" dirty="0" smtClean="0"/>
              <a:t> string-</a:t>
            </a:r>
            <a:r>
              <a:rPr lang="en-US" dirty="0" err="1" smtClean="0"/>
              <a:t>ul</a:t>
            </a:r>
            <a:r>
              <a:rPr lang="en-US" dirty="0" smtClean="0"/>
              <a:t> “</a:t>
            </a:r>
            <a:r>
              <a:rPr lang="en-US" dirty="0" err="1" smtClean="0"/>
              <a:t>create_users_table</a:t>
            </a:r>
            <a:r>
              <a:rPr lang="en-US" dirty="0" smtClean="0"/>
              <a:t>“; </a:t>
            </a:r>
          </a:p>
          <a:p>
            <a:r>
              <a:rPr lang="en-US" dirty="0" smtClean="0">
                <a:latin typeface="Courier New" panose="02070309020205020404" pitchFamily="49" charset="0"/>
                <a:cs typeface="Courier New" panose="02070309020205020404" pitchFamily="49" charset="0"/>
              </a:rPr>
              <a:t>–</a:t>
            </a:r>
            <a:r>
              <a:rPr lang="en-US" dirty="0">
                <a:latin typeface="Courier New" panose="02070309020205020404" pitchFamily="49" charset="0"/>
                <a:cs typeface="Courier New" panose="02070309020205020404" pitchFamily="49" charset="0"/>
              </a:rPr>
              <a:t>create=users </a:t>
            </a:r>
            <a:endParaRPr lang="en-US" dirty="0" smtClean="0">
              <a:latin typeface="Courier New" panose="02070309020205020404" pitchFamily="49" charset="0"/>
              <a:cs typeface="Courier New" panose="02070309020205020404" pitchFamily="49" charset="0"/>
            </a:endParaRPr>
          </a:p>
          <a:p>
            <a:pPr lvl="1"/>
            <a:r>
              <a:rPr lang="en-US" dirty="0" err="1" smtClean="0"/>
              <a:t>fişierul</a:t>
            </a:r>
            <a:r>
              <a:rPr lang="en-US" dirty="0" smtClean="0"/>
              <a:t> </a:t>
            </a:r>
            <a:r>
              <a:rPr lang="en-US" dirty="0"/>
              <a:t>de </a:t>
            </a:r>
            <a:r>
              <a:rPr lang="en-US" dirty="0" err="1"/>
              <a:t>migrare</a:t>
            </a:r>
            <a:r>
              <a:rPr lang="en-US" dirty="0"/>
              <a:t> </a:t>
            </a:r>
            <a:r>
              <a:rPr lang="en-US" dirty="0" err="1"/>
              <a:t>este</a:t>
            </a:r>
            <a:r>
              <a:rPr lang="en-US" dirty="0"/>
              <a:t> </a:t>
            </a:r>
            <a:r>
              <a:rPr lang="en-US" dirty="0" err="1"/>
              <a:t>realizat</a:t>
            </a:r>
            <a:r>
              <a:rPr lang="en-US" dirty="0"/>
              <a:t> </a:t>
            </a:r>
            <a:r>
              <a:rPr lang="en-US" dirty="0" err="1"/>
              <a:t>în</a:t>
            </a:r>
            <a:r>
              <a:rPr lang="en-US" dirty="0"/>
              <a:t> </a:t>
            </a:r>
            <a:r>
              <a:rPr lang="en-US" dirty="0" err="1"/>
              <a:t>vederea</a:t>
            </a:r>
            <a:r>
              <a:rPr lang="en-US" dirty="0"/>
              <a:t> </a:t>
            </a:r>
            <a:r>
              <a:rPr lang="en-US" dirty="0" err="1"/>
              <a:t>creării</a:t>
            </a:r>
            <a:r>
              <a:rPr lang="en-US" dirty="0"/>
              <a:t> </a:t>
            </a:r>
            <a:r>
              <a:rPr lang="en-US" dirty="0" err="1"/>
              <a:t>unui</a:t>
            </a:r>
            <a:r>
              <a:rPr lang="en-US" dirty="0"/>
              <a:t> </a:t>
            </a:r>
            <a:r>
              <a:rPr lang="en-US" dirty="0" err="1"/>
              <a:t>tabel</a:t>
            </a:r>
            <a:r>
              <a:rPr lang="en-US" dirty="0"/>
              <a:t> care </a:t>
            </a:r>
            <a:r>
              <a:rPr lang="en-US" dirty="0" err="1"/>
              <a:t>va</a:t>
            </a:r>
            <a:r>
              <a:rPr lang="en-US" dirty="0"/>
              <a:t> </a:t>
            </a:r>
            <a:r>
              <a:rPr lang="en-US" dirty="0" err="1"/>
              <a:t>purta</a:t>
            </a:r>
            <a:r>
              <a:rPr lang="en-US" dirty="0"/>
              <a:t> </a:t>
            </a:r>
            <a:r>
              <a:rPr lang="en-US" dirty="0" err="1"/>
              <a:t>numele</a:t>
            </a:r>
            <a:r>
              <a:rPr lang="en-US" dirty="0"/>
              <a:t> users; </a:t>
            </a:r>
            <a:r>
              <a:rPr lang="en-US" dirty="0" err="1"/>
              <a:t>dacă</a:t>
            </a:r>
            <a:r>
              <a:rPr lang="en-US" dirty="0"/>
              <a:t> am fi </a:t>
            </a:r>
            <a:r>
              <a:rPr lang="en-US" dirty="0" err="1"/>
              <a:t>dorit</a:t>
            </a:r>
            <a:r>
              <a:rPr lang="en-US" dirty="0"/>
              <a:t> </a:t>
            </a:r>
            <a:r>
              <a:rPr lang="en-US" dirty="0" err="1"/>
              <a:t>să</a:t>
            </a:r>
            <a:r>
              <a:rPr lang="en-US" dirty="0"/>
              <a:t> </a:t>
            </a:r>
            <a:r>
              <a:rPr lang="en-US" dirty="0" err="1"/>
              <a:t>lucrăm</a:t>
            </a:r>
            <a:r>
              <a:rPr lang="en-US" dirty="0"/>
              <a:t> cu un </a:t>
            </a:r>
            <a:r>
              <a:rPr lang="en-US" dirty="0" err="1"/>
              <a:t>tabel</a:t>
            </a:r>
            <a:r>
              <a:rPr lang="en-US" dirty="0"/>
              <a:t> existent, am fi </a:t>
            </a:r>
            <a:r>
              <a:rPr lang="en-US" dirty="0" err="1"/>
              <a:t>putut</a:t>
            </a:r>
            <a:r>
              <a:rPr lang="en-US" dirty="0"/>
              <a:t> </a:t>
            </a:r>
            <a:r>
              <a:rPr lang="en-US" dirty="0" err="1"/>
              <a:t>să</a:t>
            </a:r>
            <a:r>
              <a:rPr lang="en-US" dirty="0"/>
              <a:t> </a:t>
            </a:r>
            <a:r>
              <a:rPr lang="en-US" dirty="0" err="1"/>
              <a:t>dăm</a:t>
            </a:r>
            <a:r>
              <a:rPr lang="en-US" dirty="0"/>
              <a:t> ca </a:t>
            </a:r>
            <a:r>
              <a:rPr lang="en-US" dirty="0" err="1"/>
              <a:t>parametru</a:t>
            </a:r>
            <a:r>
              <a:rPr lang="en-US" dirty="0"/>
              <a:t> –table=users</a:t>
            </a:r>
            <a:r>
              <a:rPr lang="en-US" dirty="0" smtClean="0"/>
              <a:t>.</a:t>
            </a:r>
          </a:p>
          <a:p>
            <a:pPr lvl="1"/>
            <a:endParaRPr lang="en-US" dirty="0"/>
          </a:p>
          <a:p>
            <a:r>
              <a:rPr lang="en-US" dirty="0" smtClean="0"/>
              <a:t>Se </a:t>
            </a:r>
            <a:r>
              <a:rPr lang="en-US" dirty="0" err="1" smtClean="0"/>
              <a:t>creeaz</a:t>
            </a:r>
            <a:r>
              <a:rPr lang="ro-RO" dirty="0" smtClean="0"/>
              <a:t>ă fișierul </a:t>
            </a:r>
            <a:r>
              <a:rPr lang="ro-RO" dirty="0" smtClean="0">
                <a:latin typeface="Courier New" panose="02070309020205020404" pitchFamily="49" charset="0"/>
                <a:cs typeface="Courier New" panose="02070309020205020404" pitchFamily="49" charset="0"/>
              </a:rPr>
              <a:t>database/migrations/*_create_users_table</a:t>
            </a:r>
            <a:r>
              <a:rPr lang="en-US" dirty="0" smtClean="0">
                <a:latin typeface="Courier New" panose="02070309020205020404" pitchFamily="49" charset="0"/>
                <a:cs typeface="Courier New" panose="02070309020205020404" pitchFamily="49" charset="0"/>
              </a:rPr>
              <a:t>.</a:t>
            </a:r>
            <a:r>
              <a:rPr lang="en-US" dirty="0" err="1" smtClean="0">
                <a:latin typeface="Courier New" panose="02070309020205020404" pitchFamily="49" charset="0"/>
                <a:cs typeface="Courier New" panose="02070309020205020404" pitchFamily="49" charset="0"/>
              </a:rPr>
              <a:t>php</a:t>
            </a:r>
            <a:endParaRPr lang="en-US"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17405772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dirty="0" smtClean="0"/>
              <a:t>MIGRATIONS – fisierul de migrare</a:t>
            </a:r>
            <a:endParaRPr lang="en-US" dirty="0"/>
          </a:p>
        </p:txBody>
      </p:sp>
      <p:sp>
        <p:nvSpPr>
          <p:cNvPr id="3" name="Content Placeholder 2"/>
          <p:cNvSpPr>
            <a:spLocks noGrp="1"/>
          </p:cNvSpPr>
          <p:nvPr>
            <p:ph idx="1"/>
          </p:nvPr>
        </p:nvSpPr>
        <p:spPr>
          <a:xfrm>
            <a:off x="581192" y="1949986"/>
            <a:ext cx="11029615" cy="4825387"/>
          </a:xfrm>
        </p:spPr>
        <p:txBody>
          <a:bodyPr>
            <a:normAutofit fontScale="70000" lnSpcReduction="20000"/>
          </a:bodyPr>
          <a:lstStyle/>
          <a:p>
            <a:pPr marL="0" indent="0">
              <a:buNone/>
            </a:pPr>
            <a:r>
              <a:rPr lang="en-US" dirty="0">
                <a:latin typeface="Courier New" panose="02070309020205020404" pitchFamily="49" charset="0"/>
                <a:cs typeface="Courier New" panose="02070309020205020404" pitchFamily="49" charset="0"/>
              </a:rPr>
              <a:t>&lt;?</a:t>
            </a:r>
            <a:r>
              <a:rPr lang="en-US" dirty="0" err="1" smtClean="0">
                <a:latin typeface="Courier New" panose="02070309020205020404" pitchFamily="49" charset="0"/>
                <a:cs typeface="Courier New" panose="02070309020205020404" pitchFamily="49" charset="0"/>
              </a:rPr>
              <a:t>php</a:t>
            </a:r>
            <a:r>
              <a:rPr lang="en-US" dirty="0" smtClean="0">
                <a:latin typeface="Courier New" panose="02070309020205020404" pitchFamily="49" charset="0"/>
                <a:cs typeface="Courier New" panose="02070309020205020404" pitchFamily="49" charset="0"/>
              </a:rPr>
              <a:t> </a:t>
            </a:r>
            <a:endParaRPr lang="en-US" dirty="0">
              <a:latin typeface="Courier New" panose="02070309020205020404" pitchFamily="49" charset="0"/>
              <a:cs typeface="Courier New" panose="02070309020205020404" pitchFamily="49" charset="0"/>
            </a:endParaRPr>
          </a:p>
          <a:p>
            <a:pPr marL="0" indent="0">
              <a:buNone/>
            </a:pPr>
            <a:r>
              <a:rPr lang="en-US" dirty="0">
                <a:latin typeface="Courier New" panose="02070309020205020404" pitchFamily="49" charset="0"/>
                <a:cs typeface="Courier New" panose="02070309020205020404" pitchFamily="49" charset="0"/>
              </a:rPr>
              <a:t>use Illuminate\Database\Schema\Blueprint;</a:t>
            </a:r>
          </a:p>
          <a:p>
            <a:pPr marL="0" indent="0">
              <a:buNone/>
            </a:pPr>
            <a:r>
              <a:rPr lang="en-US" dirty="0">
                <a:latin typeface="Courier New" panose="02070309020205020404" pitchFamily="49" charset="0"/>
                <a:cs typeface="Courier New" panose="02070309020205020404" pitchFamily="49" charset="0"/>
              </a:rPr>
              <a:t>use Illuminate\Database\Migrations\Migration</a:t>
            </a:r>
            <a:r>
              <a:rPr lang="en-US" dirty="0" smtClean="0">
                <a:latin typeface="Courier New" panose="02070309020205020404" pitchFamily="49" charset="0"/>
                <a:cs typeface="Courier New" panose="02070309020205020404" pitchFamily="49" charset="0"/>
              </a:rPr>
              <a:t>; </a:t>
            </a:r>
            <a:endParaRPr lang="en-US" dirty="0">
              <a:latin typeface="Courier New" panose="02070309020205020404" pitchFamily="49" charset="0"/>
              <a:cs typeface="Courier New" panose="02070309020205020404" pitchFamily="49" charset="0"/>
            </a:endParaRPr>
          </a:p>
          <a:p>
            <a:pPr marL="0" indent="0">
              <a:buNone/>
            </a:pPr>
            <a:r>
              <a:rPr lang="en-US" dirty="0">
                <a:latin typeface="Courier New" panose="02070309020205020404" pitchFamily="49" charset="0"/>
                <a:cs typeface="Courier New" panose="02070309020205020404" pitchFamily="49" charset="0"/>
              </a:rPr>
              <a:t>class </a:t>
            </a:r>
            <a:r>
              <a:rPr lang="en-US" dirty="0" err="1">
                <a:latin typeface="Courier New" panose="02070309020205020404" pitchFamily="49" charset="0"/>
                <a:cs typeface="Courier New" panose="02070309020205020404" pitchFamily="49" charset="0"/>
              </a:rPr>
              <a:t>CreateUsersTable</a:t>
            </a:r>
            <a:r>
              <a:rPr lang="en-US" dirty="0">
                <a:latin typeface="Courier New" panose="02070309020205020404" pitchFamily="49" charset="0"/>
                <a:cs typeface="Courier New" panose="02070309020205020404" pitchFamily="49" charset="0"/>
              </a:rPr>
              <a:t> extends Migration {</a:t>
            </a:r>
          </a:p>
          <a:p>
            <a:pPr marL="0" indent="0">
              <a:buNone/>
            </a:pPr>
            <a:r>
              <a:rPr lang="ro-RO" dirty="0" smtClean="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public </a:t>
            </a:r>
            <a:r>
              <a:rPr lang="en-US" dirty="0">
                <a:latin typeface="Courier New" panose="02070309020205020404" pitchFamily="49" charset="0"/>
                <a:cs typeface="Courier New" panose="02070309020205020404" pitchFamily="49" charset="0"/>
              </a:rPr>
              <a:t>function up()</a:t>
            </a:r>
          </a:p>
          <a:p>
            <a:pPr marL="0" indent="0">
              <a:buNone/>
            </a:pPr>
            <a:r>
              <a:rPr lang="en-US" dirty="0">
                <a:latin typeface="Courier New" panose="02070309020205020404" pitchFamily="49" charset="0"/>
                <a:cs typeface="Courier New" panose="02070309020205020404" pitchFamily="49" charset="0"/>
              </a:rPr>
              <a:t>  {</a:t>
            </a:r>
          </a:p>
          <a:p>
            <a:pPr marL="0" indent="0">
              <a:buNone/>
            </a:pPr>
            <a:r>
              <a:rPr lang="en-US" dirty="0">
                <a:latin typeface="Courier New" panose="02070309020205020404" pitchFamily="49" charset="0"/>
                <a:cs typeface="Courier New" panose="02070309020205020404" pitchFamily="49" charset="0"/>
              </a:rPr>
              <a:t>    Schema::create('users', function(Blueprint $table)</a:t>
            </a:r>
          </a:p>
          <a:p>
            <a:pPr marL="0" indent="0">
              <a:buNone/>
            </a:pPr>
            <a:r>
              <a:rPr lang="en-US" dirty="0">
                <a:latin typeface="Courier New" panose="02070309020205020404" pitchFamily="49" charset="0"/>
                <a:cs typeface="Courier New" panose="02070309020205020404" pitchFamily="49" charset="0"/>
              </a:rPr>
              <a:t>    {</a:t>
            </a:r>
          </a:p>
          <a:p>
            <a:pPr marL="0" indent="0">
              <a:buNone/>
            </a:pPr>
            <a:r>
              <a:rPr lang="en-US" dirty="0">
                <a:latin typeface="Courier New" panose="02070309020205020404" pitchFamily="49" charset="0"/>
                <a:cs typeface="Courier New" panose="02070309020205020404" pitchFamily="49" charset="0"/>
              </a:rPr>
              <a:t>      $table-&gt;increments('id');</a:t>
            </a:r>
          </a:p>
          <a:p>
            <a:pPr marL="0" indent="0">
              <a:buNone/>
            </a:pPr>
            <a:r>
              <a:rPr lang="en-US" dirty="0">
                <a:latin typeface="Courier New" panose="02070309020205020404" pitchFamily="49" charset="0"/>
                <a:cs typeface="Courier New" panose="02070309020205020404" pitchFamily="49" charset="0"/>
              </a:rPr>
              <a:t>      $table-&gt;timestamps();</a:t>
            </a:r>
          </a:p>
          <a:p>
            <a:pPr marL="0" indent="0">
              <a:buNone/>
            </a:pPr>
            <a:r>
              <a:rPr lang="en-US" dirty="0">
                <a:latin typeface="Courier New" panose="02070309020205020404" pitchFamily="49" charset="0"/>
                <a:cs typeface="Courier New" panose="02070309020205020404" pitchFamily="49" charset="0"/>
              </a:rPr>
              <a:t>    });</a:t>
            </a:r>
          </a:p>
          <a:p>
            <a:pPr marL="0" indent="0">
              <a:buNone/>
            </a:pPr>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a:t>
            </a:r>
            <a:endParaRPr lang="ro-RO" dirty="0" smtClean="0">
              <a:latin typeface="Courier New" panose="02070309020205020404" pitchFamily="49" charset="0"/>
              <a:cs typeface="Courier New" panose="02070309020205020404" pitchFamily="49" charset="0"/>
            </a:endParaRPr>
          </a:p>
          <a:p>
            <a:pPr marL="0" indent="0">
              <a:buNone/>
            </a:pPr>
            <a:r>
              <a:rPr lang="ro-RO" dirty="0" smtClean="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public </a:t>
            </a:r>
            <a:r>
              <a:rPr lang="en-US" dirty="0">
                <a:latin typeface="Courier New" panose="02070309020205020404" pitchFamily="49" charset="0"/>
                <a:cs typeface="Courier New" panose="02070309020205020404" pitchFamily="49" charset="0"/>
              </a:rPr>
              <a:t>function down()</a:t>
            </a:r>
          </a:p>
          <a:p>
            <a:pPr marL="0" indent="0">
              <a:buNone/>
            </a:pPr>
            <a:r>
              <a:rPr lang="en-US" dirty="0">
                <a:latin typeface="Courier New" panose="02070309020205020404" pitchFamily="49" charset="0"/>
                <a:cs typeface="Courier New" panose="02070309020205020404" pitchFamily="49" charset="0"/>
              </a:rPr>
              <a:t>  {</a:t>
            </a:r>
          </a:p>
          <a:p>
            <a:pPr marL="0" indent="0">
              <a:buNone/>
            </a:pPr>
            <a:r>
              <a:rPr lang="en-US" dirty="0">
                <a:latin typeface="Courier New" panose="02070309020205020404" pitchFamily="49" charset="0"/>
                <a:cs typeface="Courier New" panose="02070309020205020404" pitchFamily="49" charset="0"/>
              </a:rPr>
              <a:t>    Schema::drop('users');</a:t>
            </a:r>
          </a:p>
          <a:p>
            <a:pPr marL="0" indent="0">
              <a:buNone/>
            </a:pPr>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a:t>
            </a:r>
            <a:endParaRPr lang="en-US" dirty="0">
              <a:latin typeface="Courier New" panose="02070309020205020404" pitchFamily="49" charset="0"/>
              <a:cs typeface="Courier New" panose="02070309020205020404" pitchFamily="49" charset="0"/>
            </a:endParaRPr>
          </a:p>
          <a:p>
            <a:pPr marL="0" indent="0">
              <a:buNone/>
            </a:pPr>
            <a:r>
              <a:rPr lang="en-US"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376416964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dirty="0" smtClean="0"/>
              <a:t>MIGRATIONS – Realizarea unui tabel</a:t>
            </a:r>
            <a:endParaRPr lang="en-US" dirty="0"/>
          </a:p>
        </p:txBody>
      </p:sp>
      <p:sp>
        <p:nvSpPr>
          <p:cNvPr id="3" name="Content Placeholder 2"/>
          <p:cNvSpPr>
            <a:spLocks noGrp="1"/>
          </p:cNvSpPr>
          <p:nvPr>
            <p:ph idx="1"/>
          </p:nvPr>
        </p:nvSpPr>
        <p:spPr/>
        <p:txBody>
          <a:bodyPr/>
          <a:lstStyle/>
          <a:p>
            <a:r>
              <a:rPr lang="ro-RO" dirty="0" smtClean="0"/>
              <a:t>Pentru realizarea tabelului se foloseste metoda </a:t>
            </a:r>
            <a:r>
              <a:rPr lang="ro-RO" dirty="0" smtClean="0">
                <a:latin typeface="Courier New" panose="02070309020205020404" pitchFamily="49" charset="0"/>
                <a:cs typeface="Courier New" panose="02070309020205020404" pitchFamily="49" charset="0"/>
              </a:rPr>
              <a:t>create() </a:t>
            </a:r>
            <a:r>
              <a:rPr lang="ro-RO" dirty="0" smtClean="0"/>
              <a:t>a clasei </a:t>
            </a:r>
            <a:r>
              <a:rPr lang="ro-RO" dirty="0" smtClean="0">
                <a:latin typeface="Courier New" panose="02070309020205020404" pitchFamily="49" charset="0"/>
                <a:cs typeface="Courier New" panose="02070309020205020404" pitchFamily="49" charset="0"/>
              </a:rPr>
              <a:t>Schema</a:t>
            </a:r>
          </a:p>
          <a:p>
            <a:r>
              <a:rPr lang="ro-RO" dirty="0" smtClean="0"/>
              <a:t>Metoda primeste ca parametri</a:t>
            </a:r>
            <a:r>
              <a:rPr lang="en-US" dirty="0"/>
              <a:t>:</a:t>
            </a:r>
            <a:endParaRPr lang="ro-RO" dirty="0" smtClean="0"/>
          </a:p>
          <a:p>
            <a:pPr lvl="1"/>
            <a:r>
              <a:rPr lang="ro-RO" dirty="0" smtClean="0"/>
              <a:t>numele tabelului </a:t>
            </a:r>
          </a:p>
          <a:p>
            <a:pPr lvl="1"/>
            <a:r>
              <a:rPr lang="ro-RO" dirty="0" smtClean="0"/>
              <a:t>o functie anonima care </a:t>
            </a:r>
            <a:r>
              <a:rPr lang="en-US" dirty="0" err="1" smtClean="0"/>
              <a:t>va</a:t>
            </a:r>
            <a:r>
              <a:rPr lang="en-US" dirty="0" smtClean="0"/>
              <a:t> </a:t>
            </a:r>
            <a:r>
              <a:rPr lang="en-US" dirty="0" err="1" smtClean="0"/>
              <a:t>returna</a:t>
            </a:r>
            <a:r>
              <a:rPr lang="en-US" dirty="0" smtClean="0"/>
              <a:t> un </a:t>
            </a:r>
            <a:r>
              <a:rPr lang="en-US" dirty="0" err="1" smtClean="0"/>
              <a:t>obiect</a:t>
            </a:r>
            <a:r>
              <a:rPr lang="en-US" dirty="0" smtClean="0"/>
              <a:t> de tip </a:t>
            </a:r>
            <a:r>
              <a:rPr lang="en-US" dirty="0" smtClean="0">
                <a:latin typeface="Courier New" panose="02070309020205020404" pitchFamily="49" charset="0"/>
                <a:cs typeface="Courier New" panose="02070309020205020404" pitchFamily="49" charset="0"/>
              </a:rPr>
              <a:t>Blueprint</a:t>
            </a:r>
            <a:r>
              <a:rPr lang="en-US" dirty="0" smtClean="0"/>
              <a:t> ca </a:t>
            </a:r>
            <a:r>
              <a:rPr lang="en-US" dirty="0" err="1" smtClean="0"/>
              <a:t>va</a:t>
            </a:r>
            <a:r>
              <a:rPr lang="en-US" dirty="0" smtClean="0"/>
              <a:t> </a:t>
            </a:r>
            <a:r>
              <a:rPr lang="en-US" dirty="0" err="1" smtClean="0"/>
              <a:t>reprezenta</a:t>
            </a:r>
            <a:r>
              <a:rPr lang="en-US" dirty="0" smtClean="0"/>
              <a:t> </a:t>
            </a:r>
            <a:r>
              <a:rPr lang="en-US" dirty="0" err="1" smtClean="0"/>
              <a:t>structura</a:t>
            </a:r>
            <a:r>
              <a:rPr lang="en-US" dirty="0" smtClean="0"/>
              <a:t> </a:t>
            </a:r>
            <a:r>
              <a:rPr lang="en-US" dirty="0" err="1" smtClean="0"/>
              <a:t>tabelului</a:t>
            </a:r>
            <a:endParaRPr lang="en-US" dirty="0" smtClean="0"/>
          </a:p>
          <a:p>
            <a:r>
              <a:rPr lang="en-US" dirty="0" err="1" smtClean="0"/>
              <a:t>Structura</a:t>
            </a:r>
            <a:r>
              <a:rPr lang="en-US" dirty="0" smtClean="0"/>
              <a:t> </a:t>
            </a:r>
            <a:r>
              <a:rPr lang="en-US" dirty="0" err="1" smtClean="0"/>
              <a:t>tabelului</a:t>
            </a:r>
            <a:r>
              <a:rPr lang="en-US" dirty="0" smtClean="0"/>
              <a:t> </a:t>
            </a:r>
            <a:r>
              <a:rPr lang="en-US" dirty="0" err="1" smtClean="0"/>
              <a:t>contine</a:t>
            </a:r>
            <a:r>
              <a:rPr lang="en-US" dirty="0" smtClean="0"/>
              <a:t> </a:t>
            </a:r>
            <a:r>
              <a:rPr lang="en-US" dirty="0" err="1" smtClean="0"/>
              <a:t>cateva</a:t>
            </a:r>
            <a:r>
              <a:rPr lang="en-US" dirty="0" smtClean="0"/>
              <a:t> </a:t>
            </a:r>
            <a:r>
              <a:rPr lang="en-US" dirty="0" err="1" smtClean="0"/>
              <a:t>coloane</a:t>
            </a:r>
            <a:endParaRPr lang="en-US" dirty="0" smtClean="0"/>
          </a:p>
          <a:p>
            <a:pPr lvl="1"/>
            <a:r>
              <a:rPr lang="en-US" dirty="0" smtClean="0"/>
              <a:t>Id</a:t>
            </a:r>
          </a:p>
          <a:p>
            <a:pPr lvl="1"/>
            <a:r>
              <a:rPr lang="en-US" dirty="0" smtClean="0"/>
              <a:t>Timestamp</a:t>
            </a:r>
          </a:p>
          <a:p>
            <a:endParaRPr lang="en-US" dirty="0" smtClean="0"/>
          </a:p>
        </p:txBody>
      </p:sp>
    </p:spTree>
    <p:extLst>
      <p:ext uri="{BB962C8B-B14F-4D97-AF65-F5344CB8AC3E}">
        <p14:creationId xmlns:p14="http://schemas.microsoft.com/office/powerpoint/2010/main" val="182212861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dirty="0" smtClean="0"/>
              <a:t>MIGRATIONS – Realizarea unui tabel</a:t>
            </a:r>
            <a:endParaRPr lang="en-US" dirty="0"/>
          </a:p>
        </p:txBody>
      </p:sp>
      <p:sp>
        <p:nvSpPr>
          <p:cNvPr id="3" name="Content Placeholder 2"/>
          <p:cNvSpPr>
            <a:spLocks noGrp="1"/>
          </p:cNvSpPr>
          <p:nvPr>
            <p:ph idx="1"/>
          </p:nvPr>
        </p:nvSpPr>
        <p:spPr/>
        <p:txBody>
          <a:bodyPr/>
          <a:lstStyle/>
          <a:p>
            <a:pPr marL="0" indent="0">
              <a:buNone/>
            </a:pPr>
            <a:r>
              <a:rPr lang="en-US" dirty="0">
                <a:latin typeface="Courier New" panose="02070309020205020404" pitchFamily="49" charset="0"/>
                <a:cs typeface="Courier New" panose="02070309020205020404" pitchFamily="49" charset="0"/>
              </a:rPr>
              <a:t>$table-&gt;increments('id'); </a:t>
            </a:r>
            <a:r>
              <a:rPr lang="en-US" dirty="0"/>
              <a:t>// prima </a:t>
            </a:r>
            <a:r>
              <a:rPr lang="en-US" dirty="0" err="1"/>
              <a:t>coloana</a:t>
            </a:r>
            <a:r>
              <a:rPr lang="en-US" dirty="0"/>
              <a:t> </a:t>
            </a:r>
            <a:r>
              <a:rPr lang="en-US" dirty="0" err="1"/>
              <a:t>va</a:t>
            </a:r>
            <a:r>
              <a:rPr lang="en-US" dirty="0"/>
              <a:t> fi de tip </a:t>
            </a:r>
            <a:r>
              <a:rPr lang="en-US" dirty="0" err="1"/>
              <a:t>int</a:t>
            </a:r>
            <a:r>
              <a:rPr lang="en-US" dirty="0"/>
              <a:t> cu </a:t>
            </a:r>
            <a:r>
              <a:rPr lang="en-US" dirty="0" err="1"/>
              <a:t>autoincrement</a:t>
            </a:r>
            <a:r>
              <a:rPr lang="en-US" dirty="0"/>
              <a:t> </a:t>
            </a:r>
            <a:r>
              <a:rPr lang="en-US" dirty="0" err="1"/>
              <a:t>si</a:t>
            </a:r>
            <a:r>
              <a:rPr lang="en-US" dirty="0"/>
              <a:t> se </a:t>
            </a:r>
            <a:r>
              <a:rPr lang="en-US" dirty="0" err="1"/>
              <a:t>va</a:t>
            </a:r>
            <a:r>
              <a:rPr lang="en-US" dirty="0"/>
              <a:t> </a:t>
            </a:r>
            <a:r>
              <a:rPr lang="en-US" dirty="0" err="1"/>
              <a:t>numi</a:t>
            </a:r>
            <a:r>
              <a:rPr lang="en-US" dirty="0"/>
              <a:t> "id"</a:t>
            </a:r>
          </a:p>
          <a:p>
            <a:pPr marL="0" indent="0">
              <a:buNone/>
            </a:pPr>
            <a:r>
              <a:rPr lang="en-US" dirty="0">
                <a:latin typeface="Courier New" panose="02070309020205020404" pitchFamily="49" charset="0"/>
                <a:cs typeface="Courier New" panose="02070309020205020404" pitchFamily="49" charset="0"/>
              </a:rPr>
              <a:t>$table-&gt;string('username', 32);</a:t>
            </a:r>
            <a:r>
              <a:rPr lang="en-US" dirty="0"/>
              <a:t> // a </a:t>
            </a:r>
            <a:r>
              <a:rPr lang="en-US" dirty="0" err="1"/>
              <a:t>doua</a:t>
            </a:r>
            <a:r>
              <a:rPr lang="en-US" dirty="0"/>
              <a:t> </a:t>
            </a:r>
            <a:r>
              <a:rPr lang="en-US" dirty="0" err="1"/>
              <a:t>coloana</a:t>
            </a:r>
            <a:r>
              <a:rPr lang="en-US" dirty="0"/>
              <a:t> </a:t>
            </a:r>
            <a:r>
              <a:rPr lang="en-US" dirty="0" err="1"/>
              <a:t>va</a:t>
            </a:r>
            <a:r>
              <a:rPr lang="en-US" dirty="0"/>
              <a:t> fi de tip varchar cu o </a:t>
            </a:r>
            <a:r>
              <a:rPr lang="en-US" dirty="0" err="1"/>
              <a:t>limita</a:t>
            </a:r>
            <a:r>
              <a:rPr lang="en-US" dirty="0"/>
              <a:t> de 32 de </a:t>
            </a:r>
            <a:r>
              <a:rPr lang="en-US" dirty="0" err="1"/>
              <a:t>caractere</a:t>
            </a:r>
            <a:r>
              <a:rPr lang="en-US" dirty="0"/>
              <a:t> </a:t>
            </a:r>
            <a:r>
              <a:rPr lang="en-US" dirty="0" err="1"/>
              <a:t>si</a:t>
            </a:r>
            <a:r>
              <a:rPr lang="en-US" dirty="0"/>
              <a:t> se </a:t>
            </a:r>
            <a:r>
              <a:rPr lang="en-US" dirty="0" err="1"/>
              <a:t>va</a:t>
            </a:r>
            <a:r>
              <a:rPr lang="en-US" dirty="0"/>
              <a:t> </a:t>
            </a:r>
            <a:r>
              <a:rPr lang="en-US" dirty="0" err="1"/>
              <a:t>numi</a:t>
            </a:r>
            <a:r>
              <a:rPr lang="en-US" dirty="0"/>
              <a:t> "username"</a:t>
            </a:r>
          </a:p>
          <a:p>
            <a:pPr marL="0" indent="0">
              <a:buNone/>
            </a:pPr>
            <a:r>
              <a:rPr lang="en-US" dirty="0">
                <a:latin typeface="Courier New" panose="02070309020205020404" pitchFamily="49" charset="0"/>
                <a:cs typeface="Courier New" panose="02070309020205020404" pitchFamily="49" charset="0"/>
              </a:rPr>
              <a:t>$table-&gt;string('email', 150); </a:t>
            </a:r>
            <a:r>
              <a:rPr lang="en-US" dirty="0"/>
              <a:t>// a </a:t>
            </a:r>
            <a:r>
              <a:rPr lang="en-US" dirty="0" err="1"/>
              <a:t>treia</a:t>
            </a:r>
            <a:r>
              <a:rPr lang="en-US" dirty="0"/>
              <a:t> </a:t>
            </a:r>
            <a:r>
              <a:rPr lang="en-US" dirty="0" err="1"/>
              <a:t>coloana</a:t>
            </a:r>
            <a:r>
              <a:rPr lang="en-US" dirty="0"/>
              <a:t> </a:t>
            </a:r>
            <a:r>
              <a:rPr lang="en-US" dirty="0" err="1"/>
              <a:t>va</a:t>
            </a:r>
            <a:r>
              <a:rPr lang="en-US" dirty="0"/>
              <a:t> fi de tip varchar cu o </a:t>
            </a:r>
            <a:r>
              <a:rPr lang="en-US" dirty="0" err="1"/>
              <a:t>limita</a:t>
            </a:r>
            <a:r>
              <a:rPr lang="en-US" dirty="0"/>
              <a:t> de 150 </a:t>
            </a:r>
            <a:r>
              <a:rPr lang="en-US" dirty="0" err="1"/>
              <a:t>caractere</a:t>
            </a:r>
            <a:r>
              <a:rPr lang="en-US" dirty="0"/>
              <a:t> </a:t>
            </a:r>
            <a:r>
              <a:rPr lang="en-US" dirty="0" err="1"/>
              <a:t>si</a:t>
            </a:r>
            <a:r>
              <a:rPr lang="en-US" dirty="0"/>
              <a:t> se </a:t>
            </a:r>
            <a:r>
              <a:rPr lang="en-US" dirty="0" err="1"/>
              <a:t>va</a:t>
            </a:r>
            <a:r>
              <a:rPr lang="en-US" dirty="0"/>
              <a:t> </a:t>
            </a:r>
            <a:r>
              <a:rPr lang="en-US" dirty="0" err="1"/>
              <a:t>numi</a:t>
            </a:r>
            <a:r>
              <a:rPr lang="en-US" dirty="0"/>
              <a:t> "email"</a:t>
            </a:r>
          </a:p>
          <a:p>
            <a:pPr marL="0" indent="0">
              <a:buNone/>
            </a:pPr>
            <a:r>
              <a:rPr lang="en-US" dirty="0">
                <a:latin typeface="Courier New" panose="02070309020205020404" pitchFamily="49" charset="0"/>
                <a:cs typeface="Courier New" panose="02070309020205020404" pitchFamily="49" charset="0"/>
              </a:rPr>
              <a:t>$table-&gt;string('password', 60); </a:t>
            </a:r>
            <a:r>
              <a:rPr lang="en-US" dirty="0"/>
              <a:t>// a </a:t>
            </a:r>
            <a:r>
              <a:rPr lang="en-US" dirty="0" err="1"/>
              <a:t>treia</a:t>
            </a:r>
            <a:r>
              <a:rPr lang="en-US" dirty="0"/>
              <a:t> </a:t>
            </a:r>
            <a:r>
              <a:rPr lang="en-US" dirty="0" err="1"/>
              <a:t>coloana</a:t>
            </a:r>
            <a:r>
              <a:rPr lang="en-US" dirty="0"/>
              <a:t> </a:t>
            </a:r>
            <a:r>
              <a:rPr lang="en-US" dirty="0" err="1"/>
              <a:t>va</a:t>
            </a:r>
            <a:r>
              <a:rPr lang="en-US" dirty="0"/>
              <a:t> fi de tip varchar cu o </a:t>
            </a:r>
            <a:r>
              <a:rPr lang="en-US" dirty="0" err="1"/>
              <a:t>limita</a:t>
            </a:r>
            <a:r>
              <a:rPr lang="en-US" dirty="0"/>
              <a:t> de 60 de </a:t>
            </a:r>
            <a:r>
              <a:rPr lang="en-US" dirty="0" err="1"/>
              <a:t>caractere</a:t>
            </a:r>
            <a:r>
              <a:rPr lang="en-US" dirty="0"/>
              <a:t> </a:t>
            </a:r>
            <a:r>
              <a:rPr lang="en-US" dirty="0" err="1"/>
              <a:t>si</a:t>
            </a:r>
            <a:r>
              <a:rPr lang="en-US" dirty="0"/>
              <a:t> se </a:t>
            </a:r>
            <a:r>
              <a:rPr lang="en-US" dirty="0" err="1"/>
              <a:t>va</a:t>
            </a:r>
            <a:r>
              <a:rPr lang="en-US" dirty="0"/>
              <a:t> </a:t>
            </a:r>
            <a:r>
              <a:rPr lang="en-US" dirty="0" err="1"/>
              <a:t>numi</a:t>
            </a:r>
            <a:r>
              <a:rPr lang="en-US" dirty="0"/>
              <a:t> "password"</a:t>
            </a:r>
          </a:p>
          <a:p>
            <a:pPr marL="0" indent="0">
              <a:buNone/>
            </a:pPr>
            <a:r>
              <a:rPr lang="en-US" dirty="0">
                <a:latin typeface="Courier New" panose="02070309020205020404" pitchFamily="49" charset="0"/>
                <a:cs typeface="Courier New" panose="02070309020205020404" pitchFamily="49" charset="0"/>
              </a:rPr>
              <a:t>$table-&gt;string('remember_token',100)-&gt;</a:t>
            </a:r>
            <a:r>
              <a:rPr lang="en-US" dirty="0" err="1">
                <a:latin typeface="Courier New" panose="02070309020205020404" pitchFamily="49" charset="0"/>
                <a:cs typeface="Courier New" panose="02070309020205020404" pitchFamily="49" charset="0"/>
              </a:rPr>
              <a:t>nullable</a:t>
            </a:r>
            <a:r>
              <a:rPr lang="en-US" dirty="0">
                <a:latin typeface="Courier New" panose="02070309020205020404" pitchFamily="49" charset="0"/>
                <a:cs typeface="Courier New" panose="02070309020205020404" pitchFamily="49" charset="0"/>
              </a:rPr>
              <a:t>(); </a:t>
            </a:r>
            <a:r>
              <a:rPr lang="en-US" dirty="0"/>
              <a:t>// a </a:t>
            </a:r>
            <a:r>
              <a:rPr lang="en-US" dirty="0" err="1"/>
              <a:t>patra</a:t>
            </a:r>
            <a:r>
              <a:rPr lang="en-US" dirty="0"/>
              <a:t> </a:t>
            </a:r>
            <a:r>
              <a:rPr lang="en-US" dirty="0" err="1"/>
              <a:t>coloana</a:t>
            </a:r>
            <a:r>
              <a:rPr lang="en-US" dirty="0"/>
              <a:t> </a:t>
            </a:r>
            <a:r>
              <a:rPr lang="en-US" dirty="0" err="1"/>
              <a:t>va</a:t>
            </a:r>
            <a:r>
              <a:rPr lang="en-US" dirty="0"/>
              <a:t> fi de tip varchar cu o </a:t>
            </a:r>
            <a:r>
              <a:rPr lang="en-US" dirty="0" err="1"/>
              <a:t>limita</a:t>
            </a:r>
            <a:r>
              <a:rPr lang="en-US" dirty="0"/>
              <a:t> de 100 de </a:t>
            </a:r>
            <a:r>
              <a:rPr lang="en-US" dirty="0" err="1"/>
              <a:t>caractere</a:t>
            </a:r>
            <a:r>
              <a:rPr lang="en-US" dirty="0"/>
              <a:t> </a:t>
            </a:r>
            <a:r>
              <a:rPr lang="en-US" dirty="0" err="1"/>
              <a:t>si</a:t>
            </a:r>
            <a:r>
              <a:rPr lang="en-US" dirty="0"/>
              <a:t> se </a:t>
            </a:r>
            <a:r>
              <a:rPr lang="en-US" dirty="0" err="1"/>
              <a:t>va</a:t>
            </a:r>
            <a:r>
              <a:rPr lang="en-US" dirty="0"/>
              <a:t> </a:t>
            </a:r>
            <a:r>
              <a:rPr lang="en-US" dirty="0" err="1"/>
              <a:t>numi</a:t>
            </a:r>
            <a:r>
              <a:rPr lang="en-US" dirty="0"/>
              <a:t> "</a:t>
            </a:r>
            <a:r>
              <a:rPr lang="en-US" dirty="0" err="1"/>
              <a:t>remember_token</a:t>
            </a:r>
            <a:r>
              <a:rPr lang="en-US" dirty="0"/>
              <a:t>"</a:t>
            </a:r>
          </a:p>
          <a:p>
            <a:pPr marL="0" indent="0">
              <a:buNone/>
            </a:pPr>
            <a:r>
              <a:rPr lang="en-US" dirty="0">
                <a:latin typeface="Courier New" panose="02070309020205020404" pitchFamily="49" charset="0"/>
                <a:cs typeface="Courier New" panose="02070309020205020404" pitchFamily="49" charset="0"/>
              </a:rPr>
              <a:t>$table-&gt;timestamps();</a:t>
            </a:r>
            <a:r>
              <a:rPr lang="en-US" dirty="0"/>
              <a:t> // timestamps e o </a:t>
            </a:r>
            <a:r>
              <a:rPr lang="en-US" dirty="0" err="1"/>
              <a:t>functie</a:t>
            </a:r>
            <a:r>
              <a:rPr lang="en-US" dirty="0"/>
              <a:t> care </a:t>
            </a:r>
            <a:r>
              <a:rPr lang="en-US" dirty="0" err="1"/>
              <a:t>va</a:t>
            </a:r>
            <a:r>
              <a:rPr lang="en-US" dirty="0"/>
              <a:t> </a:t>
            </a:r>
            <a:r>
              <a:rPr lang="en-US" dirty="0" err="1"/>
              <a:t>crea</a:t>
            </a:r>
            <a:r>
              <a:rPr lang="en-US" dirty="0"/>
              <a:t> </a:t>
            </a:r>
            <a:r>
              <a:rPr lang="en-US" dirty="0" err="1"/>
              <a:t>doua</a:t>
            </a:r>
            <a:r>
              <a:rPr lang="en-US" dirty="0"/>
              <a:t> </a:t>
            </a:r>
            <a:r>
              <a:rPr lang="en-US" dirty="0" err="1"/>
              <a:t>coloane</a:t>
            </a:r>
            <a:r>
              <a:rPr lang="en-US" dirty="0"/>
              <a:t>: </a:t>
            </a:r>
            <a:r>
              <a:rPr lang="en-US" dirty="0" err="1"/>
              <a:t>created_at</a:t>
            </a:r>
            <a:r>
              <a:rPr lang="en-US" dirty="0"/>
              <a:t> </a:t>
            </a:r>
            <a:r>
              <a:rPr lang="en-US" dirty="0" err="1"/>
              <a:t>si</a:t>
            </a:r>
            <a:r>
              <a:rPr lang="en-US" dirty="0"/>
              <a:t> </a:t>
            </a:r>
            <a:r>
              <a:rPr lang="en-US" dirty="0" err="1"/>
              <a:t>updated_at</a:t>
            </a:r>
            <a:endParaRPr lang="en-US" dirty="0" smtClean="0"/>
          </a:p>
        </p:txBody>
      </p:sp>
    </p:spTree>
    <p:extLst>
      <p:ext uri="{BB962C8B-B14F-4D97-AF65-F5344CB8AC3E}">
        <p14:creationId xmlns:p14="http://schemas.microsoft.com/office/powerpoint/2010/main" val="132636287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dirty="0" smtClean="0"/>
              <a:t>MIGRATIONS – Realizarea unui tabel</a:t>
            </a:r>
            <a:endParaRPr lang="en-US" dirty="0"/>
          </a:p>
        </p:txBody>
      </p:sp>
      <p:sp>
        <p:nvSpPr>
          <p:cNvPr id="3" name="Content Placeholder 2"/>
          <p:cNvSpPr>
            <a:spLocks noGrp="1"/>
          </p:cNvSpPr>
          <p:nvPr>
            <p:ph idx="1"/>
          </p:nvPr>
        </p:nvSpPr>
        <p:spPr>
          <a:xfrm>
            <a:off x="581192" y="1905918"/>
            <a:ext cx="11029615" cy="4803354"/>
          </a:xfrm>
        </p:spPr>
        <p:txBody>
          <a:bodyPr>
            <a:normAutofit fontScale="47500" lnSpcReduction="20000"/>
          </a:bodyPr>
          <a:lstStyle/>
          <a:p>
            <a:pPr marL="0" indent="0">
              <a:buNone/>
            </a:pPr>
            <a:r>
              <a:rPr lang="en-US" dirty="0" smtClean="0">
                <a:latin typeface="Courier New" panose="02070309020205020404" pitchFamily="49" charset="0"/>
                <a:cs typeface="Courier New" panose="02070309020205020404" pitchFamily="49" charset="0"/>
              </a:rPr>
              <a:t>&lt;?</a:t>
            </a:r>
            <a:r>
              <a:rPr lang="en-US" dirty="0" err="1" smtClean="0">
                <a:latin typeface="Courier New" panose="02070309020205020404" pitchFamily="49" charset="0"/>
                <a:cs typeface="Courier New" panose="02070309020205020404" pitchFamily="49" charset="0"/>
              </a:rPr>
              <a:t>php</a:t>
            </a:r>
            <a:endParaRPr lang="en-US" dirty="0" smtClean="0">
              <a:latin typeface="Courier New" panose="02070309020205020404" pitchFamily="49" charset="0"/>
              <a:cs typeface="Courier New" panose="02070309020205020404" pitchFamily="49" charset="0"/>
            </a:endParaRPr>
          </a:p>
          <a:p>
            <a:pPr marL="0" indent="0">
              <a:buNone/>
            </a:pPr>
            <a:r>
              <a:rPr lang="en-US" dirty="0" smtClean="0">
                <a:latin typeface="Courier New" panose="02070309020205020404" pitchFamily="49" charset="0"/>
                <a:cs typeface="Courier New" panose="02070309020205020404" pitchFamily="49" charset="0"/>
              </a:rPr>
              <a:t>use Illuminate\Database\Schema\Blueprint;</a:t>
            </a:r>
          </a:p>
          <a:p>
            <a:pPr marL="0" indent="0">
              <a:buNone/>
            </a:pPr>
            <a:r>
              <a:rPr lang="en-US" dirty="0" smtClean="0">
                <a:latin typeface="Courier New" panose="02070309020205020404" pitchFamily="49" charset="0"/>
                <a:cs typeface="Courier New" panose="02070309020205020404" pitchFamily="49" charset="0"/>
              </a:rPr>
              <a:t>use Illuminate\Database\Migrations\Migration;</a:t>
            </a:r>
          </a:p>
          <a:p>
            <a:pPr marL="0" indent="0">
              <a:buNone/>
            </a:pPr>
            <a:r>
              <a:rPr lang="en-US" dirty="0" smtClean="0">
                <a:latin typeface="Courier New" panose="02070309020205020404" pitchFamily="49" charset="0"/>
                <a:cs typeface="Courier New" panose="02070309020205020404" pitchFamily="49" charset="0"/>
              </a:rPr>
              <a:t>class </a:t>
            </a:r>
            <a:r>
              <a:rPr lang="en-US" dirty="0" err="1" smtClean="0">
                <a:latin typeface="Courier New" panose="02070309020205020404" pitchFamily="49" charset="0"/>
                <a:cs typeface="Courier New" panose="02070309020205020404" pitchFamily="49" charset="0"/>
              </a:rPr>
              <a:t>CreateUsersTable</a:t>
            </a:r>
            <a:r>
              <a:rPr lang="en-US" dirty="0" smtClean="0">
                <a:latin typeface="Courier New" panose="02070309020205020404" pitchFamily="49" charset="0"/>
                <a:cs typeface="Courier New" panose="02070309020205020404" pitchFamily="49" charset="0"/>
              </a:rPr>
              <a:t> extends Migration {</a:t>
            </a:r>
          </a:p>
          <a:p>
            <a:pPr marL="0" indent="0">
              <a:buNone/>
            </a:pPr>
            <a:r>
              <a:rPr lang="en-US" dirty="0" smtClean="0">
                <a:latin typeface="Courier New" panose="02070309020205020404" pitchFamily="49" charset="0"/>
                <a:cs typeface="Courier New" panose="02070309020205020404" pitchFamily="49" charset="0"/>
              </a:rPr>
              <a:t>public function up()</a:t>
            </a:r>
          </a:p>
          <a:p>
            <a:pPr marL="0" indent="0">
              <a:buNone/>
            </a:pPr>
            <a:r>
              <a:rPr lang="en-US" dirty="0" smtClean="0">
                <a:latin typeface="Courier New" panose="02070309020205020404" pitchFamily="49" charset="0"/>
                <a:cs typeface="Courier New" panose="02070309020205020404" pitchFamily="49" charset="0"/>
              </a:rPr>
              <a:t>  </a:t>
            </a:r>
            <a:r>
              <a:rPr lang="en-US" dirty="0">
                <a:latin typeface="Courier New" panose="02070309020205020404" pitchFamily="49" charset="0"/>
                <a:cs typeface="Courier New" panose="02070309020205020404" pitchFamily="49" charset="0"/>
              </a:rPr>
              <a:t>{</a:t>
            </a:r>
          </a:p>
          <a:p>
            <a:pPr marL="0" indent="0">
              <a:buNone/>
            </a:pPr>
            <a:r>
              <a:rPr lang="en-US" dirty="0">
                <a:latin typeface="Courier New" panose="02070309020205020404" pitchFamily="49" charset="0"/>
                <a:cs typeface="Courier New" panose="02070309020205020404" pitchFamily="49" charset="0"/>
              </a:rPr>
              <a:t>    Schema::create('users', function(Blueprint $table)</a:t>
            </a:r>
          </a:p>
          <a:p>
            <a:pPr marL="0" indent="0">
              <a:buNone/>
            </a:pPr>
            <a:r>
              <a:rPr lang="en-US" dirty="0">
                <a:latin typeface="Courier New" panose="02070309020205020404" pitchFamily="49" charset="0"/>
                <a:cs typeface="Courier New" panose="02070309020205020404" pitchFamily="49" charset="0"/>
              </a:rPr>
              <a:t>    {</a:t>
            </a:r>
          </a:p>
          <a:p>
            <a:pPr marL="0" indent="0">
              <a:buNone/>
            </a:pPr>
            <a:r>
              <a:rPr lang="en-US" dirty="0">
                <a:latin typeface="Courier New" panose="02070309020205020404" pitchFamily="49" charset="0"/>
                <a:cs typeface="Courier New" panose="02070309020205020404" pitchFamily="49" charset="0"/>
              </a:rPr>
              <a:t>      $table-&gt;increments('id'); // prima </a:t>
            </a:r>
            <a:r>
              <a:rPr lang="en-US" dirty="0" err="1">
                <a:latin typeface="Courier New" panose="02070309020205020404" pitchFamily="49" charset="0"/>
                <a:cs typeface="Courier New" panose="02070309020205020404" pitchFamily="49" charset="0"/>
              </a:rPr>
              <a:t>coloana</a:t>
            </a: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va</a:t>
            </a:r>
            <a:r>
              <a:rPr lang="en-US" dirty="0">
                <a:latin typeface="Courier New" panose="02070309020205020404" pitchFamily="49" charset="0"/>
                <a:cs typeface="Courier New" panose="02070309020205020404" pitchFamily="49" charset="0"/>
              </a:rPr>
              <a:t> fi de tip </a:t>
            </a:r>
            <a:r>
              <a:rPr lang="en-US" dirty="0" err="1">
                <a:latin typeface="Courier New" panose="02070309020205020404" pitchFamily="49" charset="0"/>
                <a:cs typeface="Courier New" panose="02070309020205020404" pitchFamily="49" charset="0"/>
              </a:rPr>
              <a:t>int</a:t>
            </a:r>
            <a:r>
              <a:rPr lang="en-US" dirty="0">
                <a:latin typeface="Courier New" panose="02070309020205020404" pitchFamily="49" charset="0"/>
                <a:cs typeface="Courier New" panose="02070309020205020404" pitchFamily="49" charset="0"/>
              </a:rPr>
              <a:t> cu </a:t>
            </a:r>
            <a:r>
              <a:rPr lang="en-US" dirty="0" err="1">
                <a:latin typeface="Courier New" panose="02070309020205020404" pitchFamily="49" charset="0"/>
                <a:cs typeface="Courier New" panose="02070309020205020404" pitchFamily="49" charset="0"/>
              </a:rPr>
              <a:t>autoincrement</a:t>
            </a: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si</a:t>
            </a:r>
            <a:r>
              <a:rPr lang="en-US" dirty="0">
                <a:latin typeface="Courier New" panose="02070309020205020404" pitchFamily="49" charset="0"/>
                <a:cs typeface="Courier New" panose="02070309020205020404" pitchFamily="49" charset="0"/>
              </a:rPr>
              <a:t> se </a:t>
            </a:r>
            <a:r>
              <a:rPr lang="en-US" dirty="0" err="1">
                <a:latin typeface="Courier New" panose="02070309020205020404" pitchFamily="49" charset="0"/>
                <a:cs typeface="Courier New" panose="02070309020205020404" pitchFamily="49" charset="0"/>
              </a:rPr>
              <a:t>va</a:t>
            </a: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numi</a:t>
            </a:r>
            <a:r>
              <a:rPr lang="en-US" dirty="0">
                <a:latin typeface="Courier New" panose="02070309020205020404" pitchFamily="49" charset="0"/>
                <a:cs typeface="Courier New" panose="02070309020205020404" pitchFamily="49" charset="0"/>
              </a:rPr>
              <a:t> "id"</a:t>
            </a:r>
          </a:p>
          <a:p>
            <a:pPr marL="0" indent="0">
              <a:buNone/>
            </a:pPr>
            <a:r>
              <a:rPr lang="en-US" dirty="0">
                <a:latin typeface="Courier New" panose="02070309020205020404" pitchFamily="49" charset="0"/>
                <a:cs typeface="Courier New" panose="02070309020205020404" pitchFamily="49" charset="0"/>
              </a:rPr>
              <a:t>      $table-&gt;string('username', 32); // a </a:t>
            </a:r>
            <a:r>
              <a:rPr lang="en-US" dirty="0" err="1">
                <a:latin typeface="Courier New" panose="02070309020205020404" pitchFamily="49" charset="0"/>
                <a:cs typeface="Courier New" panose="02070309020205020404" pitchFamily="49" charset="0"/>
              </a:rPr>
              <a:t>doua</a:t>
            </a: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coloana</a:t>
            </a: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va</a:t>
            </a:r>
            <a:r>
              <a:rPr lang="en-US" dirty="0">
                <a:latin typeface="Courier New" panose="02070309020205020404" pitchFamily="49" charset="0"/>
                <a:cs typeface="Courier New" panose="02070309020205020404" pitchFamily="49" charset="0"/>
              </a:rPr>
              <a:t> fi de tip varchar cu o </a:t>
            </a:r>
            <a:r>
              <a:rPr lang="en-US" dirty="0" err="1">
                <a:latin typeface="Courier New" panose="02070309020205020404" pitchFamily="49" charset="0"/>
                <a:cs typeface="Courier New" panose="02070309020205020404" pitchFamily="49" charset="0"/>
              </a:rPr>
              <a:t>limita</a:t>
            </a:r>
            <a:r>
              <a:rPr lang="en-US" dirty="0">
                <a:latin typeface="Courier New" panose="02070309020205020404" pitchFamily="49" charset="0"/>
                <a:cs typeface="Courier New" panose="02070309020205020404" pitchFamily="49" charset="0"/>
              </a:rPr>
              <a:t> de 32 de </a:t>
            </a:r>
            <a:r>
              <a:rPr lang="en-US" dirty="0" err="1">
                <a:latin typeface="Courier New" panose="02070309020205020404" pitchFamily="49" charset="0"/>
                <a:cs typeface="Courier New" panose="02070309020205020404" pitchFamily="49" charset="0"/>
              </a:rPr>
              <a:t>caractere</a:t>
            </a: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si</a:t>
            </a:r>
            <a:r>
              <a:rPr lang="en-US" dirty="0">
                <a:latin typeface="Courier New" panose="02070309020205020404" pitchFamily="49" charset="0"/>
                <a:cs typeface="Courier New" panose="02070309020205020404" pitchFamily="49" charset="0"/>
              </a:rPr>
              <a:t> se </a:t>
            </a:r>
            <a:r>
              <a:rPr lang="en-US" dirty="0" err="1">
                <a:latin typeface="Courier New" panose="02070309020205020404" pitchFamily="49" charset="0"/>
                <a:cs typeface="Courier New" panose="02070309020205020404" pitchFamily="49" charset="0"/>
              </a:rPr>
              <a:t>va</a:t>
            </a: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numi</a:t>
            </a:r>
            <a:r>
              <a:rPr lang="en-US" dirty="0">
                <a:latin typeface="Courier New" panose="02070309020205020404" pitchFamily="49" charset="0"/>
                <a:cs typeface="Courier New" panose="02070309020205020404" pitchFamily="49" charset="0"/>
              </a:rPr>
              <a:t> "username"</a:t>
            </a:r>
          </a:p>
          <a:p>
            <a:pPr marL="0" indent="0">
              <a:buNone/>
            </a:pPr>
            <a:r>
              <a:rPr lang="en-US" dirty="0">
                <a:latin typeface="Courier New" panose="02070309020205020404" pitchFamily="49" charset="0"/>
                <a:cs typeface="Courier New" panose="02070309020205020404" pitchFamily="49" charset="0"/>
              </a:rPr>
              <a:t>      $table-&gt;string('email', 150); // a </a:t>
            </a:r>
            <a:r>
              <a:rPr lang="en-US" dirty="0" err="1">
                <a:latin typeface="Courier New" panose="02070309020205020404" pitchFamily="49" charset="0"/>
                <a:cs typeface="Courier New" panose="02070309020205020404" pitchFamily="49" charset="0"/>
              </a:rPr>
              <a:t>treia</a:t>
            </a: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coloana</a:t>
            </a: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va</a:t>
            </a:r>
            <a:r>
              <a:rPr lang="en-US" dirty="0">
                <a:latin typeface="Courier New" panose="02070309020205020404" pitchFamily="49" charset="0"/>
                <a:cs typeface="Courier New" panose="02070309020205020404" pitchFamily="49" charset="0"/>
              </a:rPr>
              <a:t> fi de tip varchar cu o </a:t>
            </a:r>
            <a:r>
              <a:rPr lang="en-US" dirty="0" err="1">
                <a:latin typeface="Courier New" panose="02070309020205020404" pitchFamily="49" charset="0"/>
                <a:cs typeface="Courier New" panose="02070309020205020404" pitchFamily="49" charset="0"/>
              </a:rPr>
              <a:t>limita</a:t>
            </a:r>
            <a:r>
              <a:rPr lang="en-US" dirty="0">
                <a:latin typeface="Courier New" panose="02070309020205020404" pitchFamily="49" charset="0"/>
                <a:cs typeface="Courier New" panose="02070309020205020404" pitchFamily="49" charset="0"/>
              </a:rPr>
              <a:t> de 150 </a:t>
            </a:r>
            <a:r>
              <a:rPr lang="en-US" dirty="0" err="1">
                <a:latin typeface="Courier New" panose="02070309020205020404" pitchFamily="49" charset="0"/>
                <a:cs typeface="Courier New" panose="02070309020205020404" pitchFamily="49" charset="0"/>
              </a:rPr>
              <a:t>caractere</a:t>
            </a: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si</a:t>
            </a:r>
            <a:r>
              <a:rPr lang="en-US" dirty="0">
                <a:latin typeface="Courier New" panose="02070309020205020404" pitchFamily="49" charset="0"/>
                <a:cs typeface="Courier New" panose="02070309020205020404" pitchFamily="49" charset="0"/>
              </a:rPr>
              <a:t> se </a:t>
            </a:r>
            <a:r>
              <a:rPr lang="en-US" dirty="0" err="1">
                <a:latin typeface="Courier New" panose="02070309020205020404" pitchFamily="49" charset="0"/>
                <a:cs typeface="Courier New" panose="02070309020205020404" pitchFamily="49" charset="0"/>
              </a:rPr>
              <a:t>va</a:t>
            </a: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numi</a:t>
            </a:r>
            <a:r>
              <a:rPr lang="en-US" dirty="0">
                <a:latin typeface="Courier New" panose="02070309020205020404" pitchFamily="49" charset="0"/>
                <a:cs typeface="Courier New" panose="02070309020205020404" pitchFamily="49" charset="0"/>
              </a:rPr>
              <a:t> "email"</a:t>
            </a:r>
          </a:p>
          <a:p>
            <a:pPr marL="0" indent="0">
              <a:buNone/>
            </a:pPr>
            <a:r>
              <a:rPr lang="en-US" dirty="0">
                <a:latin typeface="Courier New" panose="02070309020205020404" pitchFamily="49" charset="0"/>
                <a:cs typeface="Courier New" panose="02070309020205020404" pitchFamily="49" charset="0"/>
              </a:rPr>
              <a:t>      $table-&gt;string('password', 60); // a </a:t>
            </a:r>
            <a:r>
              <a:rPr lang="en-US" dirty="0" err="1">
                <a:latin typeface="Courier New" panose="02070309020205020404" pitchFamily="49" charset="0"/>
                <a:cs typeface="Courier New" panose="02070309020205020404" pitchFamily="49" charset="0"/>
              </a:rPr>
              <a:t>treia</a:t>
            </a: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coloana</a:t>
            </a: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va</a:t>
            </a:r>
            <a:r>
              <a:rPr lang="en-US" dirty="0">
                <a:latin typeface="Courier New" panose="02070309020205020404" pitchFamily="49" charset="0"/>
                <a:cs typeface="Courier New" panose="02070309020205020404" pitchFamily="49" charset="0"/>
              </a:rPr>
              <a:t> fi de tip varchar cu o </a:t>
            </a:r>
            <a:r>
              <a:rPr lang="en-US" dirty="0" err="1">
                <a:latin typeface="Courier New" panose="02070309020205020404" pitchFamily="49" charset="0"/>
                <a:cs typeface="Courier New" panose="02070309020205020404" pitchFamily="49" charset="0"/>
              </a:rPr>
              <a:t>limita</a:t>
            </a:r>
            <a:r>
              <a:rPr lang="en-US" dirty="0">
                <a:latin typeface="Courier New" panose="02070309020205020404" pitchFamily="49" charset="0"/>
                <a:cs typeface="Courier New" panose="02070309020205020404" pitchFamily="49" charset="0"/>
              </a:rPr>
              <a:t> de 60 de </a:t>
            </a:r>
            <a:r>
              <a:rPr lang="en-US" dirty="0" err="1">
                <a:latin typeface="Courier New" panose="02070309020205020404" pitchFamily="49" charset="0"/>
                <a:cs typeface="Courier New" panose="02070309020205020404" pitchFamily="49" charset="0"/>
              </a:rPr>
              <a:t>caractere</a:t>
            </a: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si</a:t>
            </a:r>
            <a:r>
              <a:rPr lang="en-US" dirty="0">
                <a:latin typeface="Courier New" panose="02070309020205020404" pitchFamily="49" charset="0"/>
                <a:cs typeface="Courier New" panose="02070309020205020404" pitchFamily="49" charset="0"/>
              </a:rPr>
              <a:t> se </a:t>
            </a:r>
            <a:r>
              <a:rPr lang="en-US" dirty="0" err="1">
                <a:latin typeface="Courier New" panose="02070309020205020404" pitchFamily="49" charset="0"/>
                <a:cs typeface="Courier New" panose="02070309020205020404" pitchFamily="49" charset="0"/>
              </a:rPr>
              <a:t>va</a:t>
            </a: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numi</a:t>
            </a:r>
            <a:r>
              <a:rPr lang="en-US" dirty="0">
                <a:latin typeface="Courier New" panose="02070309020205020404" pitchFamily="49" charset="0"/>
                <a:cs typeface="Courier New" panose="02070309020205020404" pitchFamily="49" charset="0"/>
              </a:rPr>
              <a:t> "password"</a:t>
            </a:r>
          </a:p>
          <a:p>
            <a:pPr marL="0" indent="0">
              <a:buNone/>
            </a:pPr>
            <a:r>
              <a:rPr lang="en-US" dirty="0">
                <a:latin typeface="Courier New" panose="02070309020205020404" pitchFamily="49" charset="0"/>
                <a:cs typeface="Courier New" panose="02070309020205020404" pitchFamily="49" charset="0"/>
              </a:rPr>
              <a:t>      $table-&gt;string('remember_token',100)-&gt;</a:t>
            </a:r>
            <a:r>
              <a:rPr lang="en-US" dirty="0" err="1">
                <a:latin typeface="Courier New" panose="02070309020205020404" pitchFamily="49" charset="0"/>
                <a:cs typeface="Courier New" panose="02070309020205020404" pitchFamily="49" charset="0"/>
              </a:rPr>
              <a:t>nullable</a:t>
            </a:r>
            <a:r>
              <a:rPr lang="en-US" dirty="0">
                <a:latin typeface="Courier New" panose="02070309020205020404" pitchFamily="49" charset="0"/>
                <a:cs typeface="Courier New" panose="02070309020205020404" pitchFamily="49" charset="0"/>
              </a:rPr>
              <a:t>(); // a </a:t>
            </a:r>
            <a:r>
              <a:rPr lang="en-US" dirty="0" err="1">
                <a:latin typeface="Courier New" panose="02070309020205020404" pitchFamily="49" charset="0"/>
                <a:cs typeface="Courier New" panose="02070309020205020404" pitchFamily="49" charset="0"/>
              </a:rPr>
              <a:t>patra</a:t>
            </a: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coloana</a:t>
            </a: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va</a:t>
            </a:r>
            <a:r>
              <a:rPr lang="en-US" dirty="0">
                <a:latin typeface="Courier New" panose="02070309020205020404" pitchFamily="49" charset="0"/>
                <a:cs typeface="Courier New" panose="02070309020205020404" pitchFamily="49" charset="0"/>
              </a:rPr>
              <a:t> fi de tip varchar cu o </a:t>
            </a:r>
            <a:r>
              <a:rPr lang="en-US" dirty="0" err="1">
                <a:latin typeface="Courier New" panose="02070309020205020404" pitchFamily="49" charset="0"/>
                <a:cs typeface="Courier New" panose="02070309020205020404" pitchFamily="49" charset="0"/>
              </a:rPr>
              <a:t>limita</a:t>
            </a:r>
            <a:r>
              <a:rPr lang="en-US" dirty="0">
                <a:latin typeface="Courier New" panose="02070309020205020404" pitchFamily="49" charset="0"/>
                <a:cs typeface="Courier New" panose="02070309020205020404" pitchFamily="49" charset="0"/>
              </a:rPr>
              <a:t> de 100 de </a:t>
            </a:r>
            <a:r>
              <a:rPr lang="en-US" dirty="0" err="1">
                <a:latin typeface="Courier New" panose="02070309020205020404" pitchFamily="49" charset="0"/>
                <a:cs typeface="Courier New" panose="02070309020205020404" pitchFamily="49" charset="0"/>
              </a:rPr>
              <a:t>caractere</a:t>
            </a: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si</a:t>
            </a:r>
            <a:r>
              <a:rPr lang="en-US" dirty="0">
                <a:latin typeface="Courier New" panose="02070309020205020404" pitchFamily="49" charset="0"/>
                <a:cs typeface="Courier New" panose="02070309020205020404" pitchFamily="49" charset="0"/>
              </a:rPr>
              <a:t> se </a:t>
            </a:r>
            <a:r>
              <a:rPr lang="en-US" dirty="0" err="1">
                <a:latin typeface="Courier New" panose="02070309020205020404" pitchFamily="49" charset="0"/>
                <a:cs typeface="Courier New" panose="02070309020205020404" pitchFamily="49" charset="0"/>
              </a:rPr>
              <a:t>va</a:t>
            </a: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numi</a:t>
            </a: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remember_token</a:t>
            </a:r>
            <a:r>
              <a:rPr lang="en-US" dirty="0">
                <a:latin typeface="Courier New" panose="02070309020205020404" pitchFamily="49" charset="0"/>
                <a:cs typeface="Courier New" panose="02070309020205020404" pitchFamily="49" charset="0"/>
              </a:rPr>
              <a:t>"</a:t>
            </a:r>
          </a:p>
          <a:p>
            <a:pPr marL="0" indent="0">
              <a:buNone/>
            </a:pPr>
            <a:r>
              <a:rPr lang="en-US" dirty="0">
                <a:latin typeface="Courier New" panose="02070309020205020404" pitchFamily="49" charset="0"/>
                <a:cs typeface="Courier New" panose="02070309020205020404" pitchFamily="49" charset="0"/>
              </a:rPr>
              <a:t>      $table-&gt;timestamps(); // timestamps e o </a:t>
            </a:r>
            <a:r>
              <a:rPr lang="en-US" dirty="0" err="1">
                <a:latin typeface="Courier New" panose="02070309020205020404" pitchFamily="49" charset="0"/>
                <a:cs typeface="Courier New" panose="02070309020205020404" pitchFamily="49" charset="0"/>
              </a:rPr>
              <a:t>functie</a:t>
            </a:r>
            <a:r>
              <a:rPr lang="en-US" dirty="0">
                <a:latin typeface="Courier New" panose="02070309020205020404" pitchFamily="49" charset="0"/>
                <a:cs typeface="Courier New" panose="02070309020205020404" pitchFamily="49" charset="0"/>
              </a:rPr>
              <a:t> care </a:t>
            </a:r>
            <a:r>
              <a:rPr lang="en-US" dirty="0" err="1">
                <a:latin typeface="Courier New" panose="02070309020205020404" pitchFamily="49" charset="0"/>
                <a:cs typeface="Courier New" panose="02070309020205020404" pitchFamily="49" charset="0"/>
              </a:rPr>
              <a:t>va</a:t>
            </a: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crea</a:t>
            </a: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doua</a:t>
            </a: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coloane</a:t>
            </a: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created_at</a:t>
            </a: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si</a:t>
            </a: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updated_at</a:t>
            </a:r>
            <a:endParaRPr lang="en-US" dirty="0">
              <a:latin typeface="Courier New" panose="02070309020205020404" pitchFamily="49" charset="0"/>
              <a:cs typeface="Courier New" panose="02070309020205020404" pitchFamily="49" charset="0"/>
            </a:endParaRPr>
          </a:p>
          <a:p>
            <a:pPr marL="0" indent="0">
              <a:buNone/>
            </a:pPr>
            <a:r>
              <a:rPr lang="en-US" dirty="0">
                <a:latin typeface="Courier New" panose="02070309020205020404" pitchFamily="49" charset="0"/>
                <a:cs typeface="Courier New" panose="02070309020205020404" pitchFamily="49" charset="0"/>
              </a:rPr>
              <a:t>    });</a:t>
            </a:r>
          </a:p>
          <a:p>
            <a:pPr marL="0" indent="0">
              <a:buNone/>
            </a:pPr>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a:t>
            </a:r>
          </a:p>
          <a:p>
            <a:pPr marL="0" indent="0">
              <a:buNone/>
            </a:pPr>
            <a:r>
              <a:rPr lang="en-US" dirty="0" smtClean="0">
                <a:latin typeface="Courier New" panose="02070309020205020404" pitchFamily="49" charset="0"/>
                <a:cs typeface="Courier New" panose="02070309020205020404" pitchFamily="49" charset="0"/>
              </a:rPr>
              <a:t>public function down()</a:t>
            </a:r>
          </a:p>
          <a:p>
            <a:pPr marL="0" indent="0">
              <a:buNone/>
            </a:pPr>
            <a:r>
              <a:rPr lang="en-US" dirty="0" smtClean="0">
                <a:latin typeface="Courier New" panose="02070309020205020404" pitchFamily="49" charset="0"/>
                <a:cs typeface="Courier New" panose="02070309020205020404" pitchFamily="49" charset="0"/>
              </a:rPr>
              <a:t>  {</a:t>
            </a:r>
          </a:p>
          <a:p>
            <a:pPr marL="0" indent="0">
              <a:buNone/>
            </a:pPr>
            <a:r>
              <a:rPr lang="en-US" dirty="0" smtClean="0">
                <a:latin typeface="Courier New" panose="02070309020205020404" pitchFamily="49" charset="0"/>
                <a:cs typeface="Courier New" panose="02070309020205020404" pitchFamily="49" charset="0"/>
              </a:rPr>
              <a:t>    Schema::drop('users');</a:t>
            </a:r>
          </a:p>
          <a:p>
            <a:pPr marL="0" indent="0">
              <a:buNone/>
            </a:pPr>
            <a:r>
              <a:rPr lang="en-US" dirty="0" smtClean="0">
                <a:latin typeface="Courier New" panose="02070309020205020404" pitchFamily="49" charset="0"/>
                <a:cs typeface="Courier New" panose="02070309020205020404" pitchFamily="49" charset="0"/>
              </a:rPr>
              <a:t>  }</a:t>
            </a:r>
          </a:p>
          <a:p>
            <a:pPr marL="0" indent="0">
              <a:buNone/>
            </a:pPr>
            <a:r>
              <a:rPr lang="en-US" dirty="0" smtClean="0">
                <a:latin typeface="Courier New" panose="02070309020205020404" pitchFamily="49" charset="0"/>
                <a:cs typeface="Courier New" panose="02070309020205020404" pitchFamily="49" charset="0"/>
              </a:rPr>
              <a:t>}</a:t>
            </a:r>
            <a:endParaRPr lang="en-US" dirty="0" smtClean="0"/>
          </a:p>
        </p:txBody>
      </p:sp>
    </p:spTree>
    <p:extLst>
      <p:ext uri="{BB962C8B-B14F-4D97-AF65-F5344CB8AC3E}">
        <p14:creationId xmlns:p14="http://schemas.microsoft.com/office/powerpoint/2010/main" val="93497071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ARTISAN </a:t>
            </a:r>
            <a:r>
              <a:rPr lang="en-US" dirty="0" err="1" smtClean="0"/>
              <a:t>si</a:t>
            </a:r>
            <a:r>
              <a:rPr lang="en-US" dirty="0" smtClean="0"/>
              <a:t> </a:t>
            </a:r>
            <a:r>
              <a:rPr lang="en-US" dirty="0" err="1" smtClean="0"/>
              <a:t>migrarea</a:t>
            </a:r>
            <a:r>
              <a:rPr lang="en-US" dirty="0" smtClean="0"/>
              <a:t> in </a:t>
            </a:r>
            <a:r>
              <a:rPr lang="en-US" dirty="0" err="1" smtClean="0"/>
              <a:t>baza</a:t>
            </a:r>
            <a:r>
              <a:rPr lang="en-US" dirty="0" smtClean="0"/>
              <a:t> de date</a:t>
            </a:r>
            <a:endParaRPr lang="en-US" dirty="0"/>
          </a:p>
        </p:txBody>
      </p:sp>
      <p:sp>
        <p:nvSpPr>
          <p:cNvPr id="3" name="Content Placeholder 2"/>
          <p:cNvSpPr>
            <a:spLocks noGrp="1"/>
          </p:cNvSpPr>
          <p:nvPr>
            <p:ph idx="1"/>
          </p:nvPr>
        </p:nvSpPr>
        <p:spPr/>
        <p:txBody>
          <a:bodyPr>
            <a:normAutofit fontScale="92500" lnSpcReduction="10000"/>
          </a:bodyPr>
          <a:lstStyle/>
          <a:p>
            <a:r>
              <a:rPr lang="en-US" b="1" dirty="0" smtClean="0">
                <a:solidFill>
                  <a:schemeClr val="accent6"/>
                </a:solidFill>
                <a:latin typeface="Courier New" panose="02070309020205020404" pitchFamily="49" charset="0"/>
                <a:cs typeface="Courier New" panose="02070309020205020404" pitchFamily="49" charset="0"/>
              </a:rPr>
              <a:t>$ </a:t>
            </a:r>
            <a:r>
              <a:rPr lang="en-US" b="1" dirty="0" err="1" smtClean="0">
                <a:solidFill>
                  <a:schemeClr val="accent6"/>
                </a:solidFill>
                <a:latin typeface="Courier New" panose="02070309020205020404" pitchFamily="49" charset="0"/>
                <a:cs typeface="Courier New" panose="02070309020205020404" pitchFamily="49" charset="0"/>
              </a:rPr>
              <a:t>php</a:t>
            </a:r>
            <a:r>
              <a:rPr lang="en-US" b="1" dirty="0" smtClean="0">
                <a:solidFill>
                  <a:schemeClr val="accent6"/>
                </a:solidFill>
                <a:latin typeface="Courier New" panose="02070309020205020404" pitchFamily="49" charset="0"/>
                <a:cs typeface="Courier New" panose="02070309020205020404" pitchFamily="49" charset="0"/>
              </a:rPr>
              <a:t> </a:t>
            </a:r>
            <a:r>
              <a:rPr lang="en-US" b="1" dirty="0">
                <a:solidFill>
                  <a:schemeClr val="accent6"/>
                </a:solidFill>
                <a:latin typeface="Courier New" panose="02070309020205020404" pitchFamily="49" charset="0"/>
                <a:cs typeface="Courier New" panose="02070309020205020404" pitchFamily="49" charset="0"/>
              </a:rPr>
              <a:t>artisan </a:t>
            </a:r>
            <a:r>
              <a:rPr lang="en-US" b="1" dirty="0" smtClean="0">
                <a:solidFill>
                  <a:schemeClr val="accent6"/>
                </a:solidFill>
                <a:latin typeface="Courier New" panose="02070309020205020404" pitchFamily="49" charset="0"/>
                <a:cs typeface="Courier New" panose="02070309020205020404" pitchFamily="49" charset="0"/>
              </a:rPr>
              <a:t>migrate</a:t>
            </a:r>
          </a:p>
          <a:p>
            <a:pPr lvl="1"/>
            <a:r>
              <a:rPr lang="en-US" dirty="0" smtClean="0"/>
              <a:t>Artisan-</a:t>
            </a:r>
            <a:r>
              <a:rPr lang="en-US" dirty="0" err="1" smtClean="0"/>
              <a:t>ul</a:t>
            </a:r>
            <a:r>
              <a:rPr lang="en-US" dirty="0" smtClean="0"/>
              <a:t> se </a:t>
            </a:r>
            <a:r>
              <a:rPr lang="en-US" dirty="0" err="1" smtClean="0"/>
              <a:t>uita</a:t>
            </a:r>
            <a:r>
              <a:rPr lang="en-US" dirty="0" smtClean="0"/>
              <a:t> in </a:t>
            </a:r>
            <a:r>
              <a:rPr lang="en-US" dirty="0" err="1" smtClean="0"/>
              <a:t>tabelul</a:t>
            </a:r>
            <a:r>
              <a:rPr lang="en-US" dirty="0" smtClean="0"/>
              <a:t> </a:t>
            </a:r>
            <a:r>
              <a:rPr lang="en-US" dirty="0" smtClean="0">
                <a:latin typeface="Courier New" panose="02070309020205020404" pitchFamily="49" charset="0"/>
                <a:cs typeface="Courier New" panose="02070309020205020404" pitchFamily="49" charset="0"/>
              </a:rPr>
              <a:t>migrations</a:t>
            </a:r>
            <a:r>
              <a:rPr lang="en-US" dirty="0" smtClean="0"/>
              <a:t> </a:t>
            </a:r>
            <a:r>
              <a:rPr lang="en-US" dirty="0" err="1" smtClean="0"/>
              <a:t>pentru</a:t>
            </a:r>
            <a:r>
              <a:rPr lang="en-US" dirty="0" smtClean="0"/>
              <a:t> a </a:t>
            </a:r>
            <a:r>
              <a:rPr lang="en-US" dirty="0" err="1" smtClean="0"/>
              <a:t>vedea</a:t>
            </a:r>
            <a:r>
              <a:rPr lang="en-US" dirty="0" smtClean="0"/>
              <a:t> </a:t>
            </a:r>
            <a:r>
              <a:rPr lang="en-US" dirty="0" err="1" smtClean="0"/>
              <a:t>ce</a:t>
            </a:r>
            <a:r>
              <a:rPr lang="en-US" dirty="0" smtClean="0"/>
              <a:t> </a:t>
            </a:r>
            <a:r>
              <a:rPr lang="en-US" dirty="0" err="1" smtClean="0"/>
              <a:t>fisiere</a:t>
            </a:r>
            <a:r>
              <a:rPr lang="en-US" dirty="0" smtClean="0"/>
              <a:t> a </a:t>
            </a:r>
            <a:r>
              <a:rPr lang="en-US" dirty="0" err="1" smtClean="0"/>
              <a:t>incarcat</a:t>
            </a:r>
            <a:r>
              <a:rPr lang="en-US" dirty="0" smtClean="0"/>
              <a:t> </a:t>
            </a:r>
            <a:r>
              <a:rPr lang="en-US" dirty="0" err="1" smtClean="0"/>
              <a:t>pana</a:t>
            </a:r>
            <a:r>
              <a:rPr lang="en-US" dirty="0" smtClean="0"/>
              <a:t> in </a:t>
            </a:r>
            <a:r>
              <a:rPr lang="en-US" dirty="0" err="1" smtClean="0"/>
              <a:t>momentul</a:t>
            </a:r>
            <a:r>
              <a:rPr lang="en-US" dirty="0" smtClean="0"/>
              <a:t> </a:t>
            </a:r>
            <a:r>
              <a:rPr lang="en-US" dirty="0" err="1" smtClean="0"/>
              <a:t>respectiv</a:t>
            </a:r>
            <a:endParaRPr lang="en-US" dirty="0" smtClean="0"/>
          </a:p>
          <a:p>
            <a:pPr lvl="1"/>
            <a:r>
              <a:rPr lang="en-US" dirty="0" err="1" smtClean="0"/>
              <a:t>Apoi</a:t>
            </a:r>
            <a:r>
              <a:rPr lang="en-US" dirty="0" smtClean="0"/>
              <a:t> se </a:t>
            </a:r>
            <a:r>
              <a:rPr lang="en-US" dirty="0" err="1" smtClean="0"/>
              <a:t>uita</a:t>
            </a:r>
            <a:r>
              <a:rPr lang="en-US" dirty="0" smtClean="0"/>
              <a:t> in </a:t>
            </a:r>
            <a:r>
              <a:rPr lang="en-US" dirty="0" err="1" smtClean="0"/>
              <a:t>folderul</a:t>
            </a:r>
            <a:r>
              <a:rPr lang="en-US" dirty="0" smtClean="0"/>
              <a:t> </a:t>
            </a:r>
            <a:r>
              <a:rPr lang="en-US" dirty="0" smtClean="0">
                <a:latin typeface="Courier New" panose="02070309020205020404" pitchFamily="49" charset="0"/>
                <a:cs typeface="Courier New" panose="02070309020205020404" pitchFamily="49" charset="0"/>
              </a:rPr>
              <a:t>database/migrations</a:t>
            </a:r>
            <a:r>
              <a:rPr lang="en-US" dirty="0" smtClean="0"/>
              <a:t> </a:t>
            </a:r>
            <a:r>
              <a:rPr lang="en-US" dirty="0" err="1" smtClean="0"/>
              <a:t>pentru</a:t>
            </a:r>
            <a:r>
              <a:rPr lang="en-US" dirty="0" smtClean="0"/>
              <a:t> a </a:t>
            </a:r>
            <a:r>
              <a:rPr lang="en-US" dirty="0" err="1" smtClean="0"/>
              <a:t>vedea</a:t>
            </a:r>
            <a:r>
              <a:rPr lang="en-US" dirty="0" smtClean="0"/>
              <a:t> </a:t>
            </a:r>
            <a:r>
              <a:rPr lang="en-US" dirty="0" err="1" smtClean="0"/>
              <a:t>daca</a:t>
            </a:r>
            <a:r>
              <a:rPr lang="en-US" dirty="0" smtClean="0"/>
              <a:t> </a:t>
            </a:r>
            <a:r>
              <a:rPr lang="en-US" dirty="0" err="1" smtClean="0"/>
              <a:t>acolo</a:t>
            </a:r>
            <a:r>
              <a:rPr lang="en-US" dirty="0" smtClean="0"/>
              <a:t> </a:t>
            </a:r>
            <a:r>
              <a:rPr lang="en-US" dirty="0" err="1" smtClean="0"/>
              <a:t>exista</a:t>
            </a:r>
            <a:r>
              <a:rPr lang="en-US" dirty="0" smtClean="0"/>
              <a:t> </a:t>
            </a:r>
            <a:r>
              <a:rPr lang="en-US" dirty="0" err="1" smtClean="0"/>
              <a:t>fisiere</a:t>
            </a:r>
            <a:r>
              <a:rPr lang="en-US" dirty="0" smtClean="0"/>
              <a:t> </a:t>
            </a:r>
            <a:r>
              <a:rPr lang="en-US" dirty="0" err="1" smtClean="0"/>
              <a:t>suplimentare</a:t>
            </a:r>
            <a:r>
              <a:rPr lang="en-US" dirty="0" smtClean="0"/>
              <a:t> fata de </a:t>
            </a:r>
            <a:r>
              <a:rPr lang="en-US" dirty="0" err="1" smtClean="0"/>
              <a:t>ce</a:t>
            </a:r>
            <a:r>
              <a:rPr lang="en-US" dirty="0" smtClean="0"/>
              <a:t> are el </a:t>
            </a:r>
            <a:r>
              <a:rPr lang="en-US" dirty="0" err="1" smtClean="0"/>
              <a:t>notat</a:t>
            </a:r>
            <a:r>
              <a:rPr lang="en-US" dirty="0" smtClean="0"/>
              <a:t> in table</a:t>
            </a:r>
          </a:p>
          <a:p>
            <a:pPr lvl="1"/>
            <a:r>
              <a:rPr lang="en-US" dirty="0" err="1" smtClean="0"/>
              <a:t>Dupa</a:t>
            </a:r>
            <a:r>
              <a:rPr lang="en-US" dirty="0" smtClean="0"/>
              <a:t> </a:t>
            </a:r>
            <a:r>
              <a:rPr lang="en-US" dirty="0" err="1" smtClean="0"/>
              <a:t>ce</a:t>
            </a:r>
            <a:r>
              <a:rPr lang="en-US" dirty="0" smtClean="0"/>
              <a:t> a </a:t>
            </a:r>
            <a:r>
              <a:rPr lang="en-US" dirty="0" err="1" smtClean="0"/>
              <a:t>creat</a:t>
            </a:r>
            <a:r>
              <a:rPr lang="en-US" dirty="0" smtClean="0"/>
              <a:t> </a:t>
            </a:r>
            <a:r>
              <a:rPr lang="en-US" dirty="0" err="1" smtClean="0"/>
              <a:t>tabelul</a:t>
            </a:r>
            <a:r>
              <a:rPr lang="en-US" dirty="0" smtClean="0"/>
              <a:t>, </a:t>
            </a:r>
            <a:r>
              <a:rPr lang="en-US" dirty="0" err="1" smtClean="0"/>
              <a:t>isi</a:t>
            </a:r>
            <a:r>
              <a:rPr lang="en-US" dirty="0" smtClean="0"/>
              <a:t> </a:t>
            </a:r>
            <a:r>
              <a:rPr lang="en-US" dirty="0" err="1" smtClean="0"/>
              <a:t>noteaza</a:t>
            </a:r>
            <a:r>
              <a:rPr lang="en-US" dirty="0" smtClean="0"/>
              <a:t> in </a:t>
            </a:r>
            <a:r>
              <a:rPr lang="en-US" dirty="0" smtClean="0">
                <a:latin typeface="Courier New" panose="02070309020205020404" pitchFamily="49" charset="0"/>
                <a:cs typeface="Courier New" panose="02070309020205020404" pitchFamily="49" charset="0"/>
              </a:rPr>
              <a:t>migrations</a:t>
            </a:r>
            <a:r>
              <a:rPr lang="en-US" dirty="0" smtClean="0"/>
              <a:t> ca a </a:t>
            </a:r>
            <a:r>
              <a:rPr lang="en-US" dirty="0" err="1" smtClean="0"/>
              <a:t>interpretat</a:t>
            </a:r>
            <a:r>
              <a:rPr lang="en-US" dirty="0" smtClean="0"/>
              <a:t> </a:t>
            </a:r>
            <a:r>
              <a:rPr lang="en-US" dirty="0" err="1" smtClean="0"/>
              <a:t>acest</a:t>
            </a:r>
            <a:r>
              <a:rPr lang="en-US" dirty="0" smtClean="0"/>
              <a:t> </a:t>
            </a:r>
            <a:r>
              <a:rPr lang="en-US" dirty="0" err="1" smtClean="0"/>
              <a:t>fisier</a:t>
            </a:r>
            <a:endParaRPr lang="en-US" dirty="0" smtClean="0"/>
          </a:p>
          <a:p>
            <a:r>
              <a:rPr lang="en-US" b="1" dirty="0" smtClean="0">
                <a:solidFill>
                  <a:schemeClr val="accent6"/>
                </a:solidFill>
                <a:latin typeface="Courier New" panose="02070309020205020404" pitchFamily="49" charset="0"/>
                <a:cs typeface="Courier New" panose="02070309020205020404" pitchFamily="49" charset="0"/>
              </a:rPr>
              <a:t>$ </a:t>
            </a:r>
            <a:r>
              <a:rPr lang="en-US" b="1" dirty="0" err="1" smtClean="0">
                <a:solidFill>
                  <a:schemeClr val="accent6"/>
                </a:solidFill>
                <a:latin typeface="Courier New" panose="02070309020205020404" pitchFamily="49" charset="0"/>
                <a:cs typeface="Courier New" panose="02070309020205020404" pitchFamily="49" charset="0"/>
              </a:rPr>
              <a:t>php</a:t>
            </a:r>
            <a:r>
              <a:rPr lang="en-US" b="1" dirty="0" smtClean="0">
                <a:solidFill>
                  <a:schemeClr val="accent6"/>
                </a:solidFill>
                <a:latin typeface="Courier New" panose="02070309020205020404" pitchFamily="49" charset="0"/>
                <a:cs typeface="Courier New" panose="02070309020205020404" pitchFamily="49" charset="0"/>
              </a:rPr>
              <a:t> </a:t>
            </a:r>
            <a:r>
              <a:rPr lang="en-US" b="1" dirty="0">
                <a:solidFill>
                  <a:schemeClr val="accent6"/>
                </a:solidFill>
                <a:latin typeface="Courier New" panose="02070309020205020404" pitchFamily="49" charset="0"/>
                <a:cs typeface="Courier New" panose="02070309020205020404" pitchFamily="49" charset="0"/>
              </a:rPr>
              <a:t>artisan </a:t>
            </a:r>
            <a:r>
              <a:rPr lang="en-US" b="1" dirty="0" err="1" smtClean="0">
                <a:solidFill>
                  <a:schemeClr val="accent6"/>
                </a:solidFill>
                <a:latin typeface="Courier New" panose="02070309020205020404" pitchFamily="49" charset="0"/>
                <a:cs typeface="Courier New" panose="02070309020205020404" pitchFamily="49" charset="0"/>
              </a:rPr>
              <a:t>migrate:rollback</a:t>
            </a:r>
            <a:endParaRPr lang="en-US" b="1" dirty="0" smtClean="0">
              <a:solidFill>
                <a:schemeClr val="accent6"/>
              </a:solidFill>
              <a:latin typeface="Courier New" panose="02070309020205020404" pitchFamily="49" charset="0"/>
              <a:cs typeface="Courier New" panose="02070309020205020404" pitchFamily="49" charset="0"/>
            </a:endParaRPr>
          </a:p>
          <a:p>
            <a:pPr lvl="1"/>
            <a:r>
              <a:rPr lang="en-US" dirty="0" err="1" smtClean="0"/>
              <a:t>revenirea</a:t>
            </a:r>
            <a:r>
              <a:rPr lang="en-US" dirty="0" smtClean="0"/>
              <a:t> la </a:t>
            </a:r>
            <a:r>
              <a:rPr lang="en-US" dirty="0" err="1" smtClean="0"/>
              <a:t>starea</a:t>
            </a:r>
            <a:r>
              <a:rPr lang="en-US" dirty="0" smtClean="0"/>
              <a:t> </a:t>
            </a:r>
            <a:r>
              <a:rPr lang="en-US" dirty="0" err="1" smtClean="0"/>
              <a:t>anterioara</a:t>
            </a:r>
            <a:endParaRPr lang="en-US" dirty="0" smtClean="0"/>
          </a:p>
          <a:p>
            <a:r>
              <a:rPr lang="en-US" b="1" dirty="0" smtClean="0">
                <a:solidFill>
                  <a:schemeClr val="accent6"/>
                </a:solidFill>
                <a:latin typeface="Courier New" panose="02070309020205020404" pitchFamily="49" charset="0"/>
                <a:cs typeface="Courier New" panose="02070309020205020404" pitchFamily="49" charset="0"/>
              </a:rPr>
              <a:t>$ </a:t>
            </a:r>
            <a:r>
              <a:rPr lang="en-US" b="1" dirty="0" err="1" smtClean="0">
                <a:solidFill>
                  <a:schemeClr val="accent6"/>
                </a:solidFill>
                <a:latin typeface="Courier New" panose="02070309020205020404" pitchFamily="49" charset="0"/>
                <a:cs typeface="Courier New" panose="02070309020205020404" pitchFamily="49" charset="0"/>
              </a:rPr>
              <a:t>php</a:t>
            </a:r>
            <a:r>
              <a:rPr lang="en-US" b="1" dirty="0" smtClean="0">
                <a:solidFill>
                  <a:schemeClr val="accent6"/>
                </a:solidFill>
                <a:latin typeface="Courier New" panose="02070309020205020404" pitchFamily="49" charset="0"/>
                <a:cs typeface="Courier New" panose="02070309020205020404" pitchFamily="49" charset="0"/>
              </a:rPr>
              <a:t> </a:t>
            </a:r>
            <a:r>
              <a:rPr lang="en-US" b="1" dirty="0">
                <a:solidFill>
                  <a:schemeClr val="accent6"/>
                </a:solidFill>
                <a:latin typeface="Courier New" panose="02070309020205020404" pitchFamily="49" charset="0"/>
                <a:cs typeface="Courier New" panose="02070309020205020404" pitchFamily="49" charset="0"/>
              </a:rPr>
              <a:t>artisan </a:t>
            </a:r>
            <a:r>
              <a:rPr lang="en-US" b="1" dirty="0" err="1" smtClean="0">
                <a:solidFill>
                  <a:schemeClr val="accent6"/>
                </a:solidFill>
                <a:latin typeface="Courier New" panose="02070309020205020404" pitchFamily="49" charset="0"/>
                <a:cs typeface="Courier New" panose="02070309020205020404" pitchFamily="49" charset="0"/>
              </a:rPr>
              <a:t>migrate:reset</a:t>
            </a:r>
            <a:endParaRPr lang="en-US" b="1" dirty="0" smtClean="0">
              <a:solidFill>
                <a:schemeClr val="accent6"/>
              </a:solidFill>
              <a:latin typeface="Courier New" panose="02070309020205020404" pitchFamily="49" charset="0"/>
              <a:cs typeface="Courier New" panose="02070309020205020404" pitchFamily="49" charset="0"/>
            </a:endParaRPr>
          </a:p>
          <a:p>
            <a:pPr lvl="1"/>
            <a:r>
              <a:rPr lang="en-US" dirty="0" err="1" smtClean="0"/>
              <a:t>Resetarea</a:t>
            </a:r>
            <a:r>
              <a:rPr lang="en-US" dirty="0" smtClean="0"/>
              <a:t> </a:t>
            </a:r>
            <a:r>
              <a:rPr lang="en-US" dirty="0" err="1" smtClean="0"/>
              <a:t>bazei</a:t>
            </a:r>
            <a:r>
              <a:rPr lang="en-US" dirty="0" smtClean="0"/>
              <a:t> de date (</a:t>
            </a:r>
            <a:r>
              <a:rPr lang="en-US" dirty="0" err="1" smtClean="0"/>
              <a:t>stergerea</a:t>
            </a:r>
            <a:r>
              <a:rPr lang="en-US" dirty="0" smtClean="0"/>
              <a:t> </a:t>
            </a:r>
            <a:r>
              <a:rPr lang="en-US" dirty="0" err="1" smtClean="0"/>
              <a:t>tuturor</a:t>
            </a:r>
            <a:r>
              <a:rPr lang="en-US" dirty="0" smtClean="0"/>
              <a:t> </a:t>
            </a:r>
            <a:r>
              <a:rPr lang="en-US" dirty="0" err="1" smtClean="0"/>
              <a:t>tabelelor</a:t>
            </a:r>
            <a:r>
              <a:rPr lang="en-US" dirty="0" smtClean="0"/>
              <a:t> definite in </a:t>
            </a:r>
            <a:r>
              <a:rPr lang="en-US" dirty="0" err="1" smtClean="0"/>
              <a:t>fisierele</a:t>
            </a:r>
            <a:r>
              <a:rPr lang="en-US" dirty="0" smtClean="0"/>
              <a:t> de </a:t>
            </a:r>
            <a:r>
              <a:rPr lang="en-US" dirty="0" err="1" smtClean="0"/>
              <a:t>migrare</a:t>
            </a:r>
            <a:r>
              <a:rPr lang="en-US" dirty="0" smtClean="0"/>
              <a:t>)</a:t>
            </a:r>
          </a:p>
          <a:p>
            <a:r>
              <a:rPr lang="en-US" b="1" dirty="0" smtClean="0">
                <a:solidFill>
                  <a:schemeClr val="accent6"/>
                </a:solidFill>
                <a:latin typeface="Courier New" panose="02070309020205020404" pitchFamily="49" charset="0"/>
                <a:cs typeface="Courier New" panose="02070309020205020404" pitchFamily="49" charset="0"/>
              </a:rPr>
              <a:t>$ </a:t>
            </a:r>
            <a:r>
              <a:rPr lang="en-US" b="1" dirty="0" err="1" smtClean="0">
                <a:solidFill>
                  <a:schemeClr val="accent6"/>
                </a:solidFill>
                <a:latin typeface="Courier New" panose="02070309020205020404" pitchFamily="49" charset="0"/>
                <a:cs typeface="Courier New" panose="02070309020205020404" pitchFamily="49" charset="0"/>
              </a:rPr>
              <a:t>php</a:t>
            </a:r>
            <a:r>
              <a:rPr lang="en-US" b="1" dirty="0" smtClean="0">
                <a:solidFill>
                  <a:schemeClr val="accent6"/>
                </a:solidFill>
                <a:latin typeface="Courier New" panose="02070309020205020404" pitchFamily="49" charset="0"/>
                <a:cs typeface="Courier New" panose="02070309020205020404" pitchFamily="49" charset="0"/>
              </a:rPr>
              <a:t> </a:t>
            </a:r>
            <a:r>
              <a:rPr lang="en-US" b="1" dirty="0">
                <a:solidFill>
                  <a:schemeClr val="accent6"/>
                </a:solidFill>
                <a:latin typeface="Courier New" panose="02070309020205020404" pitchFamily="49" charset="0"/>
                <a:cs typeface="Courier New" panose="02070309020205020404" pitchFamily="49" charset="0"/>
              </a:rPr>
              <a:t>artisan </a:t>
            </a:r>
            <a:r>
              <a:rPr lang="en-US" b="1" dirty="0" err="1" smtClean="0">
                <a:solidFill>
                  <a:schemeClr val="accent6"/>
                </a:solidFill>
                <a:latin typeface="Courier New" panose="02070309020205020404" pitchFamily="49" charset="0"/>
                <a:cs typeface="Courier New" panose="02070309020205020404" pitchFamily="49" charset="0"/>
              </a:rPr>
              <a:t>migrate:refresh</a:t>
            </a:r>
            <a:endParaRPr lang="en-US" b="1" dirty="0" smtClean="0">
              <a:solidFill>
                <a:schemeClr val="accent6"/>
              </a:solidFill>
              <a:latin typeface="Courier New" panose="02070309020205020404" pitchFamily="49" charset="0"/>
              <a:cs typeface="Courier New" panose="02070309020205020404" pitchFamily="49" charset="0"/>
            </a:endParaRPr>
          </a:p>
          <a:p>
            <a:pPr lvl="1"/>
            <a:r>
              <a:rPr lang="en-US" dirty="0" err="1" smtClean="0"/>
              <a:t>Refacerea</a:t>
            </a:r>
            <a:r>
              <a:rPr lang="en-US" dirty="0" smtClean="0"/>
              <a:t> </a:t>
            </a:r>
            <a:r>
              <a:rPr lang="en-US" dirty="0" err="1" smtClean="0"/>
              <a:t>bazei</a:t>
            </a:r>
            <a:r>
              <a:rPr lang="en-US" dirty="0" smtClean="0"/>
              <a:t> de date </a:t>
            </a:r>
            <a:r>
              <a:rPr lang="en-US" dirty="0" err="1" smtClean="0"/>
              <a:t>pe</a:t>
            </a:r>
            <a:r>
              <a:rPr lang="en-US" dirty="0" smtClean="0"/>
              <a:t> </a:t>
            </a:r>
            <a:r>
              <a:rPr lang="en-US" dirty="0" err="1" smtClean="0"/>
              <a:t>baza</a:t>
            </a:r>
            <a:r>
              <a:rPr lang="en-US" dirty="0" smtClean="0"/>
              <a:t> </a:t>
            </a:r>
            <a:r>
              <a:rPr lang="en-US" dirty="0" err="1" smtClean="0"/>
              <a:t>fisierelor</a:t>
            </a:r>
            <a:r>
              <a:rPr lang="en-US" dirty="0" smtClean="0"/>
              <a:t> de </a:t>
            </a:r>
            <a:r>
              <a:rPr lang="en-US" dirty="0" err="1" smtClean="0"/>
              <a:t>migrare</a:t>
            </a:r>
            <a:r>
              <a:rPr lang="en-US" dirty="0" smtClean="0"/>
              <a:t> (</a:t>
            </a:r>
            <a:r>
              <a:rPr lang="en-US" dirty="0" err="1" smtClean="0">
                <a:latin typeface="Courier New" panose="02070309020205020404" pitchFamily="49" charset="0"/>
                <a:cs typeface="Courier New" panose="02070309020205020404" pitchFamily="49" charset="0"/>
              </a:rPr>
              <a:t>migrate:reset</a:t>
            </a:r>
            <a:r>
              <a:rPr lang="en-US" dirty="0" smtClean="0">
                <a:latin typeface="Courier New" panose="02070309020205020404" pitchFamily="49" charset="0"/>
                <a:cs typeface="Courier New" panose="02070309020205020404" pitchFamily="49" charset="0"/>
              </a:rPr>
              <a:t> + migrate</a:t>
            </a:r>
            <a:r>
              <a:rPr lang="en-US" dirty="0" smtClean="0"/>
              <a:t>)</a:t>
            </a:r>
            <a:endParaRPr lang="en-US" dirty="0"/>
          </a:p>
        </p:txBody>
      </p:sp>
    </p:spTree>
    <p:extLst>
      <p:ext uri="{BB962C8B-B14F-4D97-AF65-F5344CB8AC3E}">
        <p14:creationId xmlns:p14="http://schemas.microsoft.com/office/powerpoint/2010/main" val="20529614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POPULAREA TABELELOR DINTR-O </a:t>
            </a:r>
            <a:r>
              <a:rPr lang="en-US" dirty="0" err="1" smtClean="0"/>
              <a:t>baza</a:t>
            </a:r>
            <a:r>
              <a:rPr lang="en-US" dirty="0" smtClean="0"/>
              <a:t> de date (SEEDING)</a:t>
            </a:r>
            <a:endParaRPr lang="en-US" dirty="0"/>
          </a:p>
        </p:txBody>
      </p:sp>
      <p:sp>
        <p:nvSpPr>
          <p:cNvPr id="3" name="Content Placeholder 2"/>
          <p:cNvSpPr>
            <a:spLocks noGrp="1"/>
          </p:cNvSpPr>
          <p:nvPr>
            <p:ph idx="1"/>
          </p:nvPr>
        </p:nvSpPr>
        <p:spPr/>
        <p:txBody>
          <a:bodyPr/>
          <a:lstStyle/>
          <a:p>
            <a:r>
              <a:rPr lang="en-US" dirty="0" err="1" smtClean="0"/>
              <a:t>Pentru</a:t>
            </a:r>
            <a:r>
              <a:rPr lang="en-US" dirty="0" smtClean="0"/>
              <a:t> </a:t>
            </a:r>
            <a:r>
              <a:rPr lang="en-US" dirty="0" err="1" smtClean="0"/>
              <a:t>popularea</a:t>
            </a:r>
            <a:r>
              <a:rPr lang="en-US" dirty="0" smtClean="0"/>
              <a:t> </a:t>
            </a:r>
            <a:r>
              <a:rPr lang="en-US" dirty="0" err="1" smtClean="0"/>
              <a:t>bazelor</a:t>
            </a:r>
            <a:r>
              <a:rPr lang="en-US" dirty="0" smtClean="0"/>
              <a:t> de date se </a:t>
            </a:r>
            <a:r>
              <a:rPr lang="en-US" dirty="0" err="1" smtClean="0"/>
              <a:t>foloseste</a:t>
            </a:r>
            <a:r>
              <a:rPr lang="en-US" dirty="0" smtClean="0"/>
              <a:t> </a:t>
            </a:r>
            <a:r>
              <a:rPr lang="en-US" dirty="0" err="1" smtClean="0"/>
              <a:t>clasa</a:t>
            </a:r>
            <a:r>
              <a:rPr lang="en-US" dirty="0" smtClean="0"/>
              <a:t> </a:t>
            </a:r>
            <a:r>
              <a:rPr lang="en-US" dirty="0" err="1" smtClean="0">
                <a:latin typeface="Courier New" panose="02070309020205020404" pitchFamily="49" charset="0"/>
                <a:cs typeface="Courier New" panose="02070309020205020404" pitchFamily="49" charset="0"/>
              </a:rPr>
              <a:t>DatabaseSeeder</a:t>
            </a:r>
            <a:r>
              <a:rPr lang="en-US" dirty="0" smtClean="0"/>
              <a:t> care </a:t>
            </a:r>
            <a:r>
              <a:rPr lang="en-US" dirty="0" err="1" smtClean="0"/>
              <a:t>extinde</a:t>
            </a:r>
            <a:r>
              <a:rPr lang="en-US" dirty="0" smtClean="0"/>
              <a:t> </a:t>
            </a:r>
            <a:r>
              <a:rPr lang="en-US" dirty="0" err="1" smtClean="0"/>
              <a:t>clasa</a:t>
            </a:r>
            <a:r>
              <a:rPr lang="en-US" dirty="0" smtClean="0"/>
              <a:t> </a:t>
            </a:r>
            <a:r>
              <a:rPr lang="en-US" dirty="0" smtClean="0">
                <a:latin typeface="Courier New" panose="02070309020205020404" pitchFamily="49" charset="0"/>
                <a:cs typeface="Courier New" panose="02070309020205020404" pitchFamily="49" charset="0"/>
              </a:rPr>
              <a:t>Seeder</a:t>
            </a:r>
            <a:r>
              <a:rPr lang="en-US" dirty="0" smtClean="0"/>
              <a:t> </a:t>
            </a:r>
            <a:r>
              <a:rPr lang="en-US" dirty="0" err="1" smtClean="0"/>
              <a:t>si</a:t>
            </a:r>
            <a:r>
              <a:rPr lang="en-US" dirty="0" smtClean="0"/>
              <a:t> care se </a:t>
            </a:r>
            <a:r>
              <a:rPr lang="en-US" dirty="0" err="1" smtClean="0"/>
              <a:t>gaseste</a:t>
            </a:r>
            <a:r>
              <a:rPr lang="en-US" dirty="0" smtClean="0"/>
              <a:t> in </a:t>
            </a:r>
            <a:r>
              <a:rPr lang="en-US" dirty="0" smtClean="0">
                <a:latin typeface="Courier New" panose="02070309020205020404" pitchFamily="49" charset="0"/>
                <a:cs typeface="Courier New" panose="02070309020205020404" pitchFamily="49" charset="0"/>
              </a:rPr>
              <a:t>database/seeds</a:t>
            </a:r>
          </a:p>
          <a:p>
            <a:r>
              <a:rPr lang="en-US" dirty="0" err="1" smtClean="0"/>
              <a:t>Daca</a:t>
            </a:r>
            <a:r>
              <a:rPr lang="en-US" dirty="0" smtClean="0"/>
              <a:t> se </a:t>
            </a:r>
            <a:r>
              <a:rPr lang="en-US" dirty="0" err="1" smtClean="0"/>
              <a:t>doreste</a:t>
            </a:r>
            <a:r>
              <a:rPr lang="en-US" dirty="0" smtClean="0"/>
              <a:t> </a:t>
            </a:r>
            <a:r>
              <a:rPr lang="en-US" dirty="0" err="1" smtClean="0"/>
              <a:t>popularea</a:t>
            </a:r>
            <a:r>
              <a:rPr lang="en-US" dirty="0" smtClean="0"/>
              <a:t> </a:t>
            </a:r>
            <a:r>
              <a:rPr lang="en-US" dirty="0" err="1" smtClean="0"/>
              <a:t>tabelei</a:t>
            </a:r>
            <a:r>
              <a:rPr lang="en-US" dirty="0" smtClean="0"/>
              <a:t> users, se </a:t>
            </a:r>
            <a:r>
              <a:rPr lang="en-US" dirty="0" err="1" smtClean="0"/>
              <a:t>apeleaza</a:t>
            </a:r>
            <a:r>
              <a:rPr lang="en-US" dirty="0"/>
              <a:t> </a:t>
            </a:r>
            <a:r>
              <a:rPr lang="en-US" dirty="0" err="1" smtClean="0"/>
              <a:t>clasa</a:t>
            </a:r>
            <a:r>
              <a:rPr lang="en-US" dirty="0" smtClean="0"/>
              <a:t> </a:t>
            </a:r>
            <a:r>
              <a:rPr lang="en-US" dirty="0" err="1" smtClean="0">
                <a:latin typeface="Courier New" panose="02070309020205020404" pitchFamily="49" charset="0"/>
                <a:cs typeface="Courier New" panose="02070309020205020404" pitchFamily="49" charset="0"/>
              </a:rPr>
              <a:t>UsersTableSeeder</a:t>
            </a:r>
            <a:r>
              <a:rPr lang="en-US" dirty="0" smtClean="0"/>
              <a:t>, care se </a:t>
            </a:r>
            <a:r>
              <a:rPr lang="en-US" dirty="0" err="1" smtClean="0"/>
              <a:t>va</a:t>
            </a:r>
            <a:r>
              <a:rPr lang="en-US" dirty="0" smtClean="0"/>
              <a:t> define </a:t>
            </a:r>
            <a:r>
              <a:rPr lang="en-US" dirty="0" err="1" smtClean="0"/>
              <a:t>intr</a:t>
            </a:r>
            <a:r>
              <a:rPr lang="en-US" dirty="0" smtClean="0"/>
              <a:t>-un </a:t>
            </a:r>
            <a:r>
              <a:rPr lang="en-US" dirty="0" err="1" smtClean="0"/>
              <a:t>fisier</a:t>
            </a:r>
            <a:r>
              <a:rPr lang="en-US" dirty="0" smtClean="0"/>
              <a:t> </a:t>
            </a:r>
            <a:r>
              <a:rPr lang="en-US" dirty="0" err="1" smtClean="0"/>
              <a:t>php</a:t>
            </a:r>
            <a:r>
              <a:rPr lang="en-US" dirty="0" smtClean="0"/>
              <a:t> cu </a:t>
            </a:r>
            <a:r>
              <a:rPr lang="en-US" dirty="0" err="1" smtClean="0"/>
              <a:t>acelasi</a:t>
            </a:r>
            <a:r>
              <a:rPr lang="en-US" dirty="0" smtClean="0"/>
              <a:t> </a:t>
            </a:r>
            <a:r>
              <a:rPr lang="en-US" dirty="0" err="1" smtClean="0"/>
              <a:t>nume</a:t>
            </a:r>
            <a:endParaRPr lang="en-US" dirty="0" smtClean="0"/>
          </a:p>
          <a:p>
            <a:pPr marL="0" indent="0">
              <a:buNone/>
            </a:pPr>
            <a:r>
              <a:rPr lang="en-US" dirty="0" smtClean="0">
                <a:latin typeface="Courier New" panose="02070309020205020404" pitchFamily="49" charset="0"/>
                <a:cs typeface="Courier New" panose="02070309020205020404" pitchFamily="49" charset="0"/>
              </a:rPr>
              <a:t>$</a:t>
            </a:r>
            <a:r>
              <a:rPr lang="en-US" dirty="0">
                <a:latin typeface="Courier New" panose="02070309020205020404" pitchFamily="49" charset="0"/>
                <a:cs typeface="Courier New" panose="02070309020205020404" pitchFamily="49" charset="0"/>
              </a:rPr>
              <a:t>this-&gt;call(</a:t>
            </a:r>
            <a:r>
              <a:rPr lang="en-US" dirty="0" err="1">
                <a:latin typeface="Courier New" panose="02070309020205020404" pitchFamily="49" charset="0"/>
                <a:cs typeface="Courier New" panose="02070309020205020404" pitchFamily="49" charset="0"/>
              </a:rPr>
              <a:t>UsersTableSeeder</a:t>
            </a:r>
            <a:r>
              <a:rPr lang="en-US" dirty="0">
                <a:latin typeface="Courier New" panose="02070309020205020404" pitchFamily="49" charset="0"/>
                <a:cs typeface="Courier New" panose="02070309020205020404" pitchFamily="49" charset="0"/>
              </a:rPr>
              <a:t>::class</a:t>
            </a:r>
            <a:r>
              <a:rPr lang="en-US" dirty="0" smtClean="0">
                <a:latin typeface="Courier New" panose="02070309020205020404" pitchFamily="49" charset="0"/>
                <a:cs typeface="Courier New" panose="02070309020205020404" pitchFamily="49" charset="0"/>
              </a:rPr>
              <a:t>);</a:t>
            </a:r>
          </a:p>
          <a:p>
            <a:endParaRPr lang="en-US" dirty="0"/>
          </a:p>
        </p:txBody>
      </p:sp>
    </p:spTree>
    <p:extLst>
      <p:ext uri="{BB962C8B-B14F-4D97-AF65-F5344CB8AC3E}">
        <p14:creationId xmlns:p14="http://schemas.microsoft.com/office/powerpoint/2010/main" val="390666154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POPULAREA TABELELOR DINTR-O </a:t>
            </a:r>
            <a:r>
              <a:rPr lang="en-US" dirty="0" err="1"/>
              <a:t>baza</a:t>
            </a:r>
            <a:r>
              <a:rPr lang="en-US" dirty="0"/>
              <a:t> de date (SEEDING)</a:t>
            </a:r>
          </a:p>
        </p:txBody>
      </p:sp>
      <p:sp>
        <p:nvSpPr>
          <p:cNvPr id="3" name="Content Placeholder 2"/>
          <p:cNvSpPr>
            <a:spLocks noGrp="1"/>
          </p:cNvSpPr>
          <p:nvPr>
            <p:ph idx="1"/>
          </p:nvPr>
        </p:nvSpPr>
        <p:spPr>
          <a:xfrm>
            <a:off x="581192" y="2180496"/>
            <a:ext cx="11029615" cy="4484709"/>
          </a:xfrm>
        </p:spPr>
        <p:txBody>
          <a:bodyPr>
            <a:normAutofit fontScale="70000" lnSpcReduction="20000"/>
          </a:bodyPr>
          <a:lstStyle/>
          <a:p>
            <a:pPr marL="0" indent="0">
              <a:buNone/>
            </a:pPr>
            <a:r>
              <a:rPr lang="en-US" dirty="0" smtClean="0">
                <a:latin typeface="Courier New" panose="02070309020205020404" pitchFamily="49" charset="0"/>
                <a:cs typeface="Courier New" panose="02070309020205020404" pitchFamily="49" charset="0"/>
              </a:rPr>
              <a:t>&lt;?</a:t>
            </a:r>
            <a:r>
              <a:rPr lang="en-US" dirty="0" err="1">
                <a:latin typeface="Courier New" panose="02070309020205020404" pitchFamily="49" charset="0"/>
                <a:cs typeface="Courier New" panose="02070309020205020404" pitchFamily="49" charset="0"/>
              </a:rPr>
              <a:t>php</a:t>
            </a:r>
            <a:endParaRPr lang="en-US" dirty="0">
              <a:latin typeface="Courier New" panose="02070309020205020404" pitchFamily="49" charset="0"/>
              <a:cs typeface="Courier New" panose="02070309020205020404" pitchFamily="49" charset="0"/>
            </a:endParaRPr>
          </a:p>
          <a:p>
            <a:pPr marL="0" indent="0">
              <a:buNone/>
            </a:pPr>
            <a:r>
              <a:rPr lang="en-US" dirty="0" smtClean="0">
                <a:latin typeface="Courier New" panose="02070309020205020404" pitchFamily="49" charset="0"/>
                <a:cs typeface="Courier New" panose="02070309020205020404" pitchFamily="49" charset="0"/>
              </a:rPr>
              <a:t>class </a:t>
            </a:r>
            <a:r>
              <a:rPr lang="en-US" dirty="0" err="1">
                <a:latin typeface="Courier New" panose="02070309020205020404" pitchFamily="49" charset="0"/>
                <a:cs typeface="Courier New" panose="02070309020205020404" pitchFamily="49" charset="0"/>
              </a:rPr>
              <a:t>UserTableSeeder</a:t>
            </a:r>
            <a:r>
              <a:rPr lang="en-US" dirty="0">
                <a:latin typeface="Courier New" panose="02070309020205020404" pitchFamily="49" charset="0"/>
                <a:cs typeface="Courier New" panose="02070309020205020404" pitchFamily="49" charset="0"/>
              </a:rPr>
              <a:t> extends Seeder</a:t>
            </a:r>
          </a:p>
          <a:p>
            <a:pPr marL="0" indent="0">
              <a:buNone/>
            </a:pPr>
            <a:r>
              <a:rPr lang="en-US" dirty="0" smtClean="0">
                <a:latin typeface="Courier New" panose="02070309020205020404" pitchFamily="49" charset="0"/>
                <a:cs typeface="Courier New" panose="02070309020205020404" pitchFamily="49" charset="0"/>
              </a:rPr>
              <a:t>{</a:t>
            </a:r>
            <a:endParaRPr lang="en-US" dirty="0">
              <a:latin typeface="Courier New" panose="02070309020205020404" pitchFamily="49" charset="0"/>
              <a:cs typeface="Courier New" panose="02070309020205020404" pitchFamily="49" charset="0"/>
            </a:endParaRPr>
          </a:p>
          <a:p>
            <a:pPr marL="0" indent="0">
              <a:buNone/>
            </a:pPr>
            <a:r>
              <a:rPr lang="en-US" dirty="0">
                <a:latin typeface="Courier New" panose="02070309020205020404" pitchFamily="49" charset="0"/>
                <a:cs typeface="Courier New" panose="02070309020205020404" pitchFamily="49" charset="0"/>
              </a:rPr>
              <a:t>  public function run()</a:t>
            </a:r>
          </a:p>
          <a:p>
            <a:pPr marL="0" indent="0">
              <a:buNone/>
            </a:pPr>
            <a:r>
              <a:rPr lang="en-US" dirty="0">
                <a:latin typeface="Courier New" panose="02070309020205020404" pitchFamily="49" charset="0"/>
                <a:cs typeface="Courier New" panose="02070309020205020404" pitchFamily="49" charset="0"/>
              </a:rPr>
              <a:t>  {</a:t>
            </a:r>
          </a:p>
          <a:p>
            <a:pPr marL="0" indent="0">
              <a:buNone/>
            </a:pPr>
            <a:r>
              <a:rPr lang="en-US" dirty="0">
                <a:latin typeface="Courier New" panose="02070309020205020404" pitchFamily="49" charset="0"/>
                <a:cs typeface="Courier New" panose="02070309020205020404" pitchFamily="49" charset="0"/>
              </a:rPr>
              <a:t>    DB::table('users')-&gt;delete();</a:t>
            </a:r>
          </a:p>
          <a:p>
            <a:pPr marL="0" indent="0">
              <a:buNone/>
            </a:pPr>
            <a:r>
              <a:rPr lang="en-US" dirty="0">
                <a:latin typeface="Courier New" panose="02070309020205020404" pitchFamily="49" charset="0"/>
                <a:cs typeface="Courier New" panose="02070309020205020404" pitchFamily="49" charset="0"/>
              </a:rPr>
              <a:t>    User::create(array(</a:t>
            </a:r>
          </a:p>
          <a:p>
            <a:pPr marL="0" indent="0">
              <a:buNone/>
            </a:pPr>
            <a:r>
              <a:rPr lang="en-US" dirty="0">
                <a:latin typeface="Courier New" panose="02070309020205020404" pitchFamily="49" charset="0"/>
                <a:cs typeface="Courier New" panose="02070309020205020404" pitchFamily="49" charset="0"/>
              </a:rPr>
              <a:t>      'username' =&gt; 'admin',</a:t>
            </a:r>
          </a:p>
          <a:p>
            <a:pPr marL="0" indent="0">
              <a:buNone/>
            </a:pPr>
            <a:r>
              <a:rPr lang="en-US" dirty="0">
                <a:latin typeface="Courier New" panose="02070309020205020404" pitchFamily="49" charset="0"/>
                <a:cs typeface="Courier New" panose="02070309020205020404" pitchFamily="49" charset="0"/>
              </a:rPr>
              <a:t>      'email' =&gt; 'admin@exemplu.ro',</a:t>
            </a:r>
          </a:p>
          <a:p>
            <a:pPr marL="0" indent="0">
              <a:buNone/>
            </a:pPr>
            <a:r>
              <a:rPr lang="en-US" dirty="0">
                <a:latin typeface="Courier New" panose="02070309020205020404" pitchFamily="49" charset="0"/>
                <a:cs typeface="Courier New" panose="02070309020205020404" pitchFamily="49" charset="0"/>
              </a:rPr>
              <a:t>      'password' =&gt; Hash::make('</a:t>
            </a:r>
            <a:r>
              <a:rPr lang="en-US" dirty="0" err="1">
                <a:latin typeface="Courier New" panose="02070309020205020404" pitchFamily="49" charset="0"/>
                <a:cs typeface="Courier New" panose="02070309020205020404" pitchFamily="49" charset="0"/>
              </a:rPr>
              <a:t>parola</a:t>
            </a:r>
            <a:r>
              <a:rPr lang="en-US" dirty="0">
                <a:latin typeface="Courier New" panose="02070309020205020404" pitchFamily="49" charset="0"/>
                <a:cs typeface="Courier New" panose="02070309020205020404" pitchFamily="49" charset="0"/>
              </a:rPr>
              <a:t>'),</a:t>
            </a:r>
          </a:p>
          <a:p>
            <a:pPr marL="0" indent="0">
              <a:buNone/>
            </a:pPr>
            <a:r>
              <a:rPr lang="en-US" dirty="0">
                <a:latin typeface="Courier New" panose="02070309020205020404" pitchFamily="49" charset="0"/>
                <a:cs typeface="Courier New" panose="02070309020205020404" pitchFamily="49" charset="0"/>
              </a:rPr>
              <a:t>    ));</a:t>
            </a:r>
          </a:p>
          <a:p>
            <a:pPr marL="0" indent="0">
              <a:buNone/>
            </a:pPr>
            <a:r>
              <a:rPr lang="en-US" dirty="0">
                <a:latin typeface="Courier New" panose="02070309020205020404" pitchFamily="49" charset="0"/>
                <a:cs typeface="Courier New" panose="02070309020205020404" pitchFamily="49" charset="0"/>
              </a:rPr>
              <a:t>  </a:t>
            </a:r>
            <a:r>
              <a:rPr lang="en-US" dirty="0" smtClean="0">
                <a:latin typeface="Courier New" panose="02070309020205020404" pitchFamily="49" charset="0"/>
                <a:cs typeface="Courier New" panose="02070309020205020404" pitchFamily="49" charset="0"/>
              </a:rPr>
              <a:t>} </a:t>
            </a:r>
            <a:endParaRPr lang="en-US" dirty="0">
              <a:latin typeface="Courier New" panose="02070309020205020404" pitchFamily="49" charset="0"/>
              <a:cs typeface="Courier New" panose="02070309020205020404" pitchFamily="49" charset="0"/>
            </a:endParaRPr>
          </a:p>
          <a:p>
            <a:pPr marL="0" indent="0">
              <a:buNone/>
            </a:pPr>
            <a:r>
              <a:rPr lang="en-US" dirty="0" smtClean="0">
                <a:latin typeface="Courier New" panose="02070309020205020404" pitchFamily="49" charset="0"/>
                <a:cs typeface="Courier New" panose="02070309020205020404" pitchFamily="49" charset="0"/>
              </a:rPr>
              <a:t>}</a:t>
            </a:r>
          </a:p>
          <a:p>
            <a:pPr marL="0" indent="0">
              <a:buNone/>
            </a:pPr>
            <a:r>
              <a:rPr lang="en-US" dirty="0" smtClean="0">
                <a:latin typeface="Courier New" panose="02070309020205020404" pitchFamily="49" charset="0"/>
                <a:cs typeface="Courier New" panose="02070309020205020404" pitchFamily="49" charset="0"/>
              </a:rPr>
              <a:t>?&gt;</a:t>
            </a:r>
          </a:p>
          <a:p>
            <a:pPr marL="0" indent="0">
              <a:buNone/>
            </a:pPr>
            <a:endParaRPr lang="en-US" dirty="0">
              <a:latin typeface="Courier New" panose="02070309020205020404" pitchFamily="49" charset="0"/>
              <a:cs typeface="Courier New" panose="02070309020205020404" pitchFamily="49" charset="0"/>
            </a:endParaRPr>
          </a:p>
          <a:p>
            <a:pPr marL="0" indent="0">
              <a:buNone/>
            </a:pPr>
            <a:r>
              <a:rPr lang="en-US" b="1" dirty="0" smtClean="0">
                <a:solidFill>
                  <a:schemeClr val="accent6"/>
                </a:solidFill>
                <a:latin typeface="Courier New" panose="02070309020205020404" pitchFamily="49" charset="0"/>
                <a:cs typeface="Courier New" panose="02070309020205020404" pitchFamily="49" charset="0"/>
              </a:rPr>
              <a:t>$ </a:t>
            </a:r>
            <a:r>
              <a:rPr lang="en-US" b="1" dirty="0" err="1" smtClean="0">
                <a:solidFill>
                  <a:schemeClr val="accent6"/>
                </a:solidFill>
                <a:latin typeface="Courier New" panose="02070309020205020404" pitchFamily="49" charset="0"/>
                <a:cs typeface="Courier New" panose="02070309020205020404" pitchFamily="49" charset="0"/>
              </a:rPr>
              <a:t>php</a:t>
            </a:r>
            <a:r>
              <a:rPr lang="en-US" b="1" dirty="0" smtClean="0">
                <a:solidFill>
                  <a:schemeClr val="accent6"/>
                </a:solidFill>
                <a:latin typeface="Courier New" panose="02070309020205020404" pitchFamily="49" charset="0"/>
                <a:cs typeface="Courier New" panose="02070309020205020404" pitchFamily="49" charset="0"/>
              </a:rPr>
              <a:t> </a:t>
            </a:r>
            <a:r>
              <a:rPr lang="en-US" b="1" dirty="0">
                <a:solidFill>
                  <a:schemeClr val="accent6"/>
                </a:solidFill>
                <a:latin typeface="Courier New" panose="02070309020205020404" pitchFamily="49" charset="0"/>
                <a:cs typeface="Courier New" panose="02070309020205020404" pitchFamily="49" charset="0"/>
              </a:rPr>
              <a:t>artisan </a:t>
            </a:r>
            <a:r>
              <a:rPr lang="en-US" b="1" dirty="0" err="1">
                <a:solidFill>
                  <a:schemeClr val="accent6"/>
                </a:solidFill>
                <a:latin typeface="Courier New" panose="02070309020205020404" pitchFamily="49" charset="0"/>
                <a:cs typeface="Courier New" panose="02070309020205020404" pitchFamily="49" charset="0"/>
              </a:rPr>
              <a:t>db:seed</a:t>
            </a:r>
            <a:endParaRPr lang="en-US" b="1" dirty="0">
              <a:solidFill>
                <a:schemeClr val="accent6"/>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020472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INSTALARE &amp; CONFIGURARE</a:t>
            </a:r>
            <a:endParaRPr lang="en-US" dirty="0"/>
          </a:p>
        </p:txBody>
      </p:sp>
      <p:sp>
        <p:nvSpPr>
          <p:cNvPr id="3" name="Content Placeholder 2"/>
          <p:cNvSpPr>
            <a:spLocks noGrp="1"/>
          </p:cNvSpPr>
          <p:nvPr>
            <p:ph idx="1"/>
          </p:nvPr>
        </p:nvSpPr>
        <p:spPr/>
        <p:txBody>
          <a:bodyPr/>
          <a:lstStyle/>
          <a:p>
            <a:r>
              <a:rPr lang="en-US" dirty="0" smtClean="0"/>
              <a:t>Server Web (Apache)</a:t>
            </a:r>
          </a:p>
          <a:p>
            <a:r>
              <a:rPr lang="en-US" dirty="0" smtClean="0"/>
              <a:t>PHP 7</a:t>
            </a:r>
          </a:p>
          <a:p>
            <a:r>
              <a:rPr lang="en-US" dirty="0" smtClean="0"/>
              <a:t>MySQL</a:t>
            </a:r>
          </a:p>
          <a:p>
            <a:r>
              <a:rPr lang="en-US" dirty="0"/>
              <a:t>Composer </a:t>
            </a:r>
            <a:r>
              <a:rPr lang="en-US" dirty="0">
                <a:hlinkClick r:id="rId2"/>
              </a:rPr>
              <a:t>https://getcomposer.org</a:t>
            </a:r>
            <a:r>
              <a:rPr lang="en-US" dirty="0" smtClean="0">
                <a:hlinkClick r:id="rId2"/>
              </a:rPr>
              <a:t>/</a:t>
            </a:r>
            <a:r>
              <a:rPr lang="en-US" dirty="0" smtClean="0"/>
              <a:t> </a:t>
            </a:r>
            <a:endParaRPr lang="en-US" dirty="0"/>
          </a:p>
          <a:p>
            <a:endParaRPr lang="en-US" dirty="0"/>
          </a:p>
        </p:txBody>
      </p:sp>
    </p:spTree>
    <p:extLst>
      <p:ext uri="{BB962C8B-B14F-4D97-AF65-F5344CB8AC3E}">
        <p14:creationId xmlns:p14="http://schemas.microsoft.com/office/powerpoint/2010/main" val="2635884903"/>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RUTE</a:t>
            </a:r>
            <a:endParaRPr lang="en-US" dirty="0"/>
          </a:p>
        </p:txBody>
      </p:sp>
      <p:sp>
        <p:nvSpPr>
          <p:cNvPr id="3" name="Content Placeholder 2"/>
          <p:cNvSpPr>
            <a:spLocks noGrp="1"/>
          </p:cNvSpPr>
          <p:nvPr>
            <p:ph idx="1"/>
          </p:nvPr>
        </p:nvSpPr>
        <p:spPr/>
        <p:txBody>
          <a:bodyPr/>
          <a:lstStyle/>
          <a:p>
            <a:pPr fontAlgn="base"/>
            <a:r>
              <a:rPr lang="en-US" dirty="0" err="1" smtClean="0"/>
              <a:t>toate</a:t>
            </a:r>
            <a:r>
              <a:rPr lang="en-US" dirty="0" smtClean="0"/>
              <a:t> </a:t>
            </a:r>
            <a:r>
              <a:rPr lang="en-US" dirty="0" err="1"/>
              <a:t>interacţiunile</a:t>
            </a:r>
            <a:r>
              <a:rPr lang="en-US" dirty="0"/>
              <a:t> cu </a:t>
            </a:r>
            <a:r>
              <a:rPr lang="en-US" dirty="0" err="1"/>
              <a:t>utilizatorii</a:t>
            </a:r>
            <a:r>
              <a:rPr lang="en-US" dirty="0"/>
              <a:t> </a:t>
            </a:r>
            <a:r>
              <a:rPr lang="en-US" dirty="0" err="1"/>
              <a:t>realizându</a:t>
            </a:r>
            <a:r>
              <a:rPr lang="en-US" dirty="0"/>
              <a:t>-se </a:t>
            </a:r>
            <a:r>
              <a:rPr lang="en-US" dirty="0" err="1"/>
              <a:t>prin</a:t>
            </a:r>
            <a:r>
              <a:rPr lang="en-US" dirty="0"/>
              <a:t> </a:t>
            </a:r>
            <a:r>
              <a:rPr lang="en-US" dirty="0" err="1"/>
              <a:t>intermediul</a:t>
            </a:r>
            <a:r>
              <a:rPr lang="en-US" dirty="0"/>
              <a:t> </a:t>
            </a:r>
            <a:r>
              <a:rPr lang="en-US" dirty="0" err="1" smtClean="0"/>
              <a:t>rutelor</a:t>
            </a:r>
            <a:r>
              <a:rPr lang="en-US" dirty="0" smtClean="0"/>
              <a:t>.</a:t>
            </a:r>
            <a:endParaRPr lang="en-US" dirty="0"/>
          </a:p>
          <a:p>
            <a:pPr fontAlgn="base"/>
            <a:r>
              <a:rPr lang="en-US" dirty="0" err="1" smtClean="0"/>
              <a:t>acestea</a:t>
            </a:r>
            <a:r>
              <a:rPr lang="en-US" dirty="0" smtClean="0"/>
              <a:t> </a:t>
            </a:r>
            <a:r>
              <a:rPr lang="en-US" dirty="0" err="1" smtClean="0"/>
              <a:t>definesc</a:t>
            </a:r>
            <a:r>
              <a:rPr lang="en-US" dirty="0" smtClean="0"/>
              <a:t> </a:t>
            </a:r>
            <a:r>
              <a:rPr lang="en-US" dirty="0" err="1"/>
              <a:t>destinaţiile</a:t>
            </a:r>
            <a:r>
              <a:rPr lang="en-US" dirty="0"/>
              <a:t> </a:t>
            </a:r>
            <a:r>
              <a:rPr lang="en-US" dirty="0" err="1"/>
              <a:t>către</a:t>
            </a:r>
            <a:r>
              <a:rPr lang="en-US" dirty="0"/>
              <a:t> care </a:t>
            </a:r>
            <a:r>
              <a:rPr lang="en-US" dirty="0" err="1"/>
              <a:t>sunt</a:t>
            </a:r>
            <a:r>
              <a:rPr lang="en-US" dirty="0"/>
              <a:t> </a:t>
            </a:r>
            <a:r>
              <a:rPr lang="en-US" dirty="0" err="1"/>
              <a:t>trimişi</a:t>
            </a:r>
            <a:r>
              <a:rPr lang="en-US" dirty="0"/>
              <a:t> </a:t>
            </a:r>
            <a:r>
              <a:rPr lang="en-US" dirty="0" err="1"/>
              <a:t>utilizatorii</a:t>
            </a:r>
            <a:r>
              <a:rPr lang="en-US" dirty="0"/>
              <a:t> </a:t>
            </a:r>
            <a:r>
              <a:rPr lang="en-US" dirty="0" err="1"/>
              <a:t>în</a:t>
            </a:r>
            <a:r>
              <a:rPr lang="en-US" dirty="0"/>
              <a:t> </a:t>
            </a:r>
            <a:r>
              <a:rPr lang="en-US" dirty="0" err="1"/>
              <a:t>momentul</a:t>
            </a:r>
            <a:r>
              <a:rPr lang="en-US" dirty="0"/>
              <a:t> </a:t>
            </a:r>
            <a:r>
              <a:rPr lang="en-US" dirty="0" err="1"/>
              <a:t>în</a:t>
            </a:r>
            <a:r>
              <a:rPr lang="en-US" dirty="0"/>
              <a:t> care </a:t>
            </a:r>
            <a:r>
              <a:rPr lang="en-US" dirty="0" err="1"/>
              <a:t>aceştia</a:t>
            </a:r>
            <a:r>
              <a:rPr lang="en-US" dirty="0"/>
              <a:t> </a:t>
            </a:r>
            <a:r>
              <a:rPr lang="en-US" dirty="0" err="1"/>
              <a:t>fac</a:t>
            </a:r>
            <a:r>
              <a:rPr lang="en-US" dirty="0"/>
              <a:t> o </a:t>
            </a:r>
            <a:r>
              <a:rPr lang="en-US" dirty="0" err="1"/>
              <a:t>cerere</a:t>
            </a:r>
            <a:r>
              <a:rPr lang="en-US" dirty="0"/>
              <a:t> </a:t>
            </a:r>
            <a:r>
              <a:rPr lang="en-US" dirty="0" err="1"/>
              <a:t>către</a:t>
            </a:r>
            <a:r>
              <a:rPr lang="en-US" dirty="0"/>
              <a:t> </a:t>
            </a:r>
            <a:r>
              <a:rPr lang="en-US" dirty="0" err="1"/>
              <a:t>aplicaţie</a:t>
            </a:r>
            <a:r>
              <a:rPr lang="en-US" dirty="0"/>
              <a:t>. </a:t>
            </a:r>
            <a:endParaRPr lang="en-US" dirty="0" smtClean="0"/>
          </a:p>
          <a:p>
            <a:pPr fontAlgn="base"/>
            <a:r>
              <a:rPr lang="en-US" dirty="0" err="1" smtClean="0"/>
              <a:t>în</a:t>
            </a:r>
            <a:r>
              <a:rPr lang="en-US" dirty="0" smtClean="0"/>
              <a:t> </a:t>
            </a:r>
            <a:r>
              <a:rPr lang="en-US" dirty="0" err="1"/>
              <a:t>momentul</a:t>
            </a:r>
            <a:r>
              <a:rPr lang="en-US" dirty="0"/>
              <a:t> </a:t>
            </a:r>
            <a:r>
              <a:rPr lang="en-US" dirty="0" err="1"/>
              <a:t>în</a:t>
            </a:r>
            <a:r>
              <a:rPr lang="en-US" dirty="0"/>
              <a:t> care un </a:t>
            </a:r>
            <a:r>
              <a:rPr lang="en-US" dirty="0" err="1"/>
              <a:t>utilizator</a:t>
            </a:r>
            <a:r>
              <a:rPr lang="en-US" dirty="0"/>
              <a:t> </a:t>
            </a:r>
            <a:r>
              <a:rPr lang="en-US" dirty="0" err="1"/>
              <a:t>dă</a:t>
            </a:r>
            <a:r>
              <a:rPr lang="en-US" dirty="0"/>
              <a:t> </a:t>
            </a:r>
            <a:r>
              <a:rPr lang="en-US" dirty="0" err="1"/>
              <a:t>clic</a:t>
            </a:r>
            <a:r>
              <a:rPr lang="en-US" dirty="0"/>
              <a:t> </a:t>
            </a:r>
            <a:r>
              <a:rPr lang="en-US" dirty="0" err="1"/>
              <a:t>pe</a:t>
            </a:r>
            <a:r>
              <a:rPr lang="en-US" dirty="0"/>
              <a:t> un link, </a:t>
            </a:r>
            <a:r>
              <a:rPr lang="en-US" dirty="0" err="1"/>
              <a:t>aplicaţia</a:t>
            </a:r>
            <a:r>
              <a:rPr lang="en-US" dirty="0"/>
              <a:t> </a:t>
            </a:r>
            <a:r>
              <a:rPr lang="en-US" dirty="0" err="1"/>
              <a:t>apelează</a:t>
            </a:r>
            <a:r>
              <a:rPr lang="en-US" dirty="0"/>
              <a:t> la </a:t>
            </a:r>
            <a:r>
              <a:rPr lang="en-US" dirty="0">
                <a:latin typeface="Courier New" panose="02070309020205020404" pitchFamily="49" charset="0"/>
                <a:cs typeface="Courier New" panose="02070309020205020404" pitchFamily="49" charset="0"/>
              </a:rPr>
              <a:t>app/</a:t>
            </a:r>
            <a:r>
              <a:rPr lang="en-US" dirty="0" err="1">
                <a:latin typeface="Courier New" panose="02070309020205020404" pitchFamily="49" charset="0"/>
                <a:cs typeface="Courier New" panose="02070309020205020404" pitchFamily="49" charset="0"/>
              </a:rPr>
              <a:t>routes.php</a:t>
            </a:r>
            <a:r>
              <a:rPr lang="en-US" dirty="0"/>
              <a:t> </a:t>
            </a:r>
            <a:r>
              <a:rPr lang="en-US" dirty="0" err="1"/>
              <a:t>pentru</a:t>
            </a:r>
            <a:r>
              <a:rPr lang="en-US" dirty="0"/>
              <a:t> a </a:t>
            </a:r>
            <a:r>
              <a:rPr lang="en-US" dirty="0" err="1"/>
              <a:t>vedea</a:t>
            </a:r>
            <a:r>
              <a:rPr lang="en-US" dirty="0"/>
              <a:t> </a:t>
            </a:r>
            <a:r>
              <a:rPr lang="en-US" dirty="0" err="1"/>
              <a:t>cărui</a:t>
            </a:r>
            <a:r>
              <a:rPr lang="en-US" dirty="0"/>
              <a:t> controller </a:t>
            </a:r>
            <a:r>
              <a:rPr lang="en-US" dirty="0" err="1"/>
              <a:t>şi</a:t>
            </a:r>
            <a:r>
              <a:rPr lang="en-US" dirty="0"/>
              <a:t> </a:t>
            </a:r>
            <a:r>
              <a:rPr lang="en-US" dirty="0" err="1"/>
              <a:t>cărei</a:t>
            </a:r>
            <a:r>
              <a:rPr lang="en-US" dirty="0"/>
              <a:t> </a:t>
            </a:r>
            <a:r>
              <a:rPr lang="en-US" dirty="0" err="1"/>
              <a:t>metode</a:t>
            </a:r>
            <a:r>
              <a:rPr lang="en-US" dirty="0"/>
              <a:t> </a:t>
            </a:r>
            <a:r>
              <a:rPr lang="en-US" dirty="0" err="1"/>
              <a:t>să</a:t>
            </a:r>
            <a:r>
              <a:rPr lang="en-US" dirty="0"/>
              <a:t> </a:t>
            </a:r>
            <a:r>
              <a:rPr lang="en-US" dirty="0" err="1"/>
              <a:t>trimită</a:t>
            </a:r>
            <a:r>
              <a:rPr lang="en-US" dirty="0"/>
              <a:t> </a:t>
            </a:r>
            <a:r>
              <a:rPr lang="en-US" dirty="0" err="1"/>
              <a:t>cererea</a:t>
            </a:r>
            <a:r>
              <a:rPr lang="en-US" dirty="0"/>
              <a:t> </a:t>
            </a:r>
            <a:r>
              <a:rPr lang="en-US" dirty="0" err="1"/>
              <a:t>respectivă</a:t>
            </a:r>
            <a:r>
              <a:rPr lang="en-US" dirty="0"/>
              <a:t>.</a:t>
            </a:r>
          </a:p>
          <a:p>
            <a:pPr fontAlgn="base"/>
            <a:r>
              <a:rPr lang="en-US" dirty="0" err="1"/>
              <a:t>Prin</a:t>
            </a:r>
            <a:r>
              <a:rPr lang="en-US" dirty="0"/>
              <a:t> </a:t>
            </a:r>
            <a:r>
              <a:rPr lang="en-US" dirty="0" err="1"/>
              <a:t>urmare</a:t>
            </a:r>
            <a:r>
              <a:rPr lang="en-US" dirty="0"/>
              <a:t>, </a:t>
            </a:r>
            <a:r>
              <a:rPr lang="en-US" dirty="0" err="1"/>
              <a:t>fişierul</a:t>
            </a:r>
            <a:r>
              <a:rPr lang="en-US" dirty="0"/>
              <a:t> </a:t>
            </a:r>
            <a:r>
              <a:rPr lang="en-US" dirty="0" err="1">
                <a:latin typeface="Courier New" panose="02070309020205020404" pitchFamily="49" charset="0"/>
                <a:cs typeface="Courier New" panose="02070309020205020404" pitchFamily="49" charset="0"/>
              </a:rPr>
              <a:t>routes.php</a:t>
            </a:r>
            <a:r>
              <a:rPr lang="en-US" dirty="0"/>
              <a:t> </a:t>
            </a:r>
            <a:r>
              <a:rPr lang="en-US" dirty="0" err="1"/>
              <a:t>este</a:t>
            </a:r>
            <a:r>
              <a:rPr lang="en-US" dirty="0"/>
              <a:t> </a:t>
            </a:r>
            <a:r>
              <a:rPr lang="en-US" dirty="0" err="1"/>
              <a:t>una</a:t>
            </a:r>
            <a:r>
              <a:rPr lang="en-US" dirty="0"/>
              <a:t> </a:t>
            </a:r>
            <a:r>
              <a:rPr lang="en-US" dirty="0" err="1"/>
              <a:t>dintre</a:t>
            </a:r>
            <a:r>
              <a:rPr lang="en-US" dirty="0"/>
              <a:t> </a:t>
            </a:r>
            <a:r>
              <a:rPr lang="en-US" dirty="0" err="1"/>
              <a:t>cele</a:t>
            </a:r>
            <a:r>
              <a:rPr lang="en-US" dirty="0"/>
              <a:t> </a:t>
            </a:r>
            <a:r>
              <a:rPr lang="en-US" dirty="0" err="1"/>
              <a:t>mai</a:t>
            </a:r>
            <a:r>
              <a:rPr lang="en-US" dirty="0"/>
              <a:t> </a:t>
            </a:r>
            <a:r>
              <a:rPr lang="en-US" dirty="0" err="1"/>
              <a:t>importante</a:t>
            </a:r>
            <a:r>
              <a:rPr lang="en-US" dirty="0"/>
              <a:t> </a:t>
            </a:r>
            <a:r>
              <a:rPr lang="en-US" dirty="0" err="1"/>
              <a:t>elemente</a:t>
            </a:r>
            <a:r>
              <a:rPr lang="en-US" dirty="0"/>
              <a:t> ale </a:t>
            </a:r>
            <a:r>
              <a:rPr lang="en-US" dirty="0" err="1"/>
              <a:t>dezvoltării</a:t>
            </a:r>
            <a:r>
              <a:rPr lang="en-US" dirty="0"/>
              <a:t> </a:t>
            </a:r>
            <a:r>
              <a:rPr lang="en-US" dirty="0" err="1"/>
              <a:t>unei</a:t>
            </a:r>
            <a:r>
              <a:rPr lang="en-US" dirty="0"/>
              <a:t> </a:t>
            </a:r>
            <a:r>
              <a:rPr lang="en-US" dirty="0" err="1"/>
              <a:t>aplicaţii</a:t>
            </a:r>
            <a:r>
              <a:rPr lang="en-US" dirty="0"/>
              <a:t> cu </a:t>
            </a:r>
            <a:r>
              <a:rPr lang="en-US" dirty="0" err="1"/>
              <a:t>Laravel</a:t>
            </a:r>
            <a:r>
              <a:rPr lang="en-US" dirty="0"/>
              <a:t>.</a:t>
            </a:r>
          </a:p>
          <a:p>
            <a:endParaRPr lang="en-US" dirty="0"/>
          </a:p>
        </p:txBody>
      </p:sp>
    </p:spTree>
    <p:extLst>
      <p:ext uri="{BB962C8B-B14F-4D97-AF65-F5344CB8AC3E}">
        <p14:creationId xmlns:p14="http://schemas.microsoft.com/office/powerpoint/2010/main" val="1644554663"/>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RUTE</a:t>
            </a:r>
            <a:endParaRPr lang="en-US" dirty="0"/>
          </a:p>
        </p:txBody>
      </p:sp>
      <p:sp>
        <p:nvSpPr>
          <p:cNvPr id="3" name="Content Placeholder 2"/>
          <p:cNvSpPr>
            <a:spLocks noGrp="1"/>
          </p:cNvSpPr>
          <p:nvPr>
            <p:ph idx="1"/>
          </p:nvPr>
        </p:nvSpPr>
        <p:spPr/>
        <p:txBody>
          <a:bodyPr/>
          <a:lstStyle/>
          <a:p>
            <a:pPr marL="0" indent="0">
              <a:buNone/>
            </a:pPr>
            <a:r>
              <a:rPr lang="en-US" dirty="0">
                <a:latin typeface="Courier New" panose="02070309020205020404" pitchFamily="49" charset="0"/>
                <a:cs typeface="Courier New" panose="02070309020205020404" pitchFamily="49" charset="0"/>
              </a:rPr>
              <a:t>Route::get('/', function()</a:t>
            </a:r>
          </a:p>
          <a:p>
            <a:pPr marL="0" indent="0">
              <a:buNone/>
            </a:pPr>
            <a:r>
              <a:rPr lang="en-US" dirty="0">
                <a:latin typeface="Courier New" panose="02070309020205020404" pitchFamily="49" charset="0"/>
                <a:cs typeface="Courier New" panose="02070309020205020404" pitchFamily="49" charset="0"/>
              </a:rPr>
              <a:t>{</a:t>
            </a:r>
          </a:p>
          <a:p>
            <a:pPr marL="0" indent="0">
              <a:buNone/>
            </a:pPr>
            <a:r>
              <a:rPr lang="en-US" dirty="0">
                <a:latin typeface="Courier New" panose="02070309020205020404" pitchFamily="49" charset="0"/>
                <a:cs typeface="Courier New" panose="02070309020205020404" pitchFamily="49" charset="0"/>
              </a:rPr>
              <a:t>return View::make('hello');</a:t>
            </a:r>
          </a:p>
          <a:p>
            <a:pPr marL="0" indent="0">
              <a:buNone/>
            </a:pPr>
            <a:r>
              <a:rPr lang="en-US" dirty="0" smtClean="0">
                <a:latin typeface="Courier New" panose="02070309020205020404" pitchFamily="49" charset="0"/>
                <a:cs typeface="Courier New" panose="02070309020205020404" pitchFamily="49" charset="0"/>
              </a:rPr>
              <a:t>});</a:t>
            </a:r>
            <a:endParaRPr lang="en-US"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18696880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RUTE</a:t>
            </a:r>
            <a:endParaRPr lang="en-US" dirty="0"/>
          </a:p>
        </p:txBody>
      </p:sp>
      <p:sp>
        <p:nvSpPr>
          <p:cNvPr id="3" name="Content Placeholder 2"/>
          <p:cNvSpPr>
            <a:spLocks noGrp="1"/>
          </p:cNvSpPr>
          <p:nvPr>
            <p:ph idx="1"/>
          </p:nvPr>
        </p:nvSpPr>
        <p:spPr/>
        <p:txBody>
          <a:bodyPr>
            <a:normAutofit/>
          </a:bodyPr>
          <a:lstStyle/>
          <a:p>
            <a:r>
              <a:rPr lang="en-US" dirty="0" err="1" smtClean="0"/>
              <a:t>Metode</a:t>
            </a:r>
            <a:r>
              <a:rPr lang="en-US" dirty="0" smtClean="0"/>
              <a:t>:</a:t>
            </a:r>
            <a:endParaRPr lang="en-US" dirty="0"/>
          </a:p>
          <a:p>
            <a:pPr lvl="1"/>
            <a:r>
              <a:rPr lang="en-US" dirty="0" smtClean="0"/>
              <a:t>GET </a:t>
            </a:r>
            <a:r>
              <a:rPr lang="en-US" dirty="0"/>
              <a:t>– </a:t>
            </a:r>
            <a:r>
              <a:rPr lang="en-US" dirty="0" err="1"/>
              <a:t>pentru</a:t>
            </a:r>
            <a:r>
              <a:rPr lang="en-US" dirty="0"/>
              <a:t> </a:t>
            </a:r>
            <a:r>
              <a:rPr lang="en-US" dirty="0" err="1"/>
              <a:t>afişarea</a:t>
            </a:r>
            <a:r>
              <a:rPr lang="en-US" dirty="0"/>
              <a:t> </a:t>
            </a:r>
            <a:r>
              <a:rPr lang="en-US" dirty="0" err="1"/>
              <a:t>unei</a:t>
            </a:r>
            <a:r>
              <a:rPr lang="en-US" dirty="0"/>
              <a:t> </a:t>
            </a:r>
            <a:r>
              <a:rPr lang="en-US" dirty="0" err="1"/>
              <a:t>pagini</a:t>
            </a:r>
            <a:endParaRPr lang="en-US" dirty="0"/>
          </a:p>
          <a:p>
            <a:pPr lvl="1"/>
            <a:r>
              <a:rPr lang="en-US" dirty="0" smtClean="0"/>
              <a:t>POST </a:t>
            </a:r>
            <a:r>
              <a:rPr lang="en-US" dirty="0"/>
              <a:t>– </a:t>
            </a:r>
            <a:r>
              <a:rPr lang="en-US" dirty="0" err="1"/>
              <a:t>pentru</a:t>
            </a:r>
            <a:r>
              <a:rPr lang="en-US" dirty="0"/>
              <a:t> </a:t>
            </a:r>
            <a:r>
              <a:rPr lang="en-US" dirty="0" err="1"/>
              <a:t>trimiterea</a:t>
            </a:r>
            <a:r>
              <a:rPr lang="en-US" dirty="0"/>
              <a:t> de date </a:t>
            </a:r>
            <a:r>
              <a:rPr lang="en-US" dirty="0" err="1"/>
              <a:t>prin</a:t>
            </a:r>
            <a:r>
              <a:rPr lang="en-US" dirty="0"/>
              <a:t> </a:t>
            </a:r>
            <a:r>
              <a:rPr lang="en-US" dirty="0" err="1"/>
              <a:t>formular</a:t>
            </a:r>
            <a:endParaRPr lang="en-US" dirty="0"/>
          </a:p>
          <a:p>
            <a:pPr lvl="1"/>
            <a:r>
              <a:rPr lang="en-US" dirty="0" smtClean="0"/>
              <a:t>PUT </a:t>
            </a:r>
            <a:r>
              <a:rPr lang="en-US" dirty="0"/>
              <a:t>– </a:t>
            </a:r>
            <a:r>
              <a:rPr lang="en-US" dirty="0" err="1"/>
              <a:t>pentru</a:t>
            </a:r>
            <a:r>
              <a:rPr lang="en-US" dirty="0"/>
              <a:t> </a:t>
            </a:r>
            <a:r>
              <a:rPr lang="en-US" dirty="0" err="1"/>
              <a:t>salvare</a:t>
            </a:r>
            <a:endParaRPr lang="en-US" dirty="0"/>
          </a:p>
          <a:p>
            <a:pPr lvl="1"/>
            <a:r>
              <a:rPr lang="en-US" dirty="0" smtClean="0"/>
              <a:t>PATCH </a:t>
            </a:r>
            <a:r>
              <a:rPr lang="en-US" dirty="0"/>
              <a:t>– </a:t>
            </a:r>
            <a:r>
              <a:rPr lang="en-US" dirty="0" err="1"/>
              <a:t>pentru</a:t>
            </a:r>
            <a:r>
              <a:rPr lang="en-US" dirty="0"/>
              <a:t> </a:t>
            </a:r>
            <a:r>
              <a:rPr lang="en-US" dirty="0" err="1"/>
              <a:t>modificare</a:t>
            </a:r>
            <a:r>
              <a:rPr lang="en-US" dirty="0"/>
              <a:t> de </a:t>
            </a:r>
            <a:r>
              <a:rPr lang="en-US" dirty="0" err="1"/>
              <a:t>informaţii</a:t>
            </a:r>
            <a:endParaRPr lang="en-US" dirty="0"/>
          </a:p>
          <a:p>
            <a:pPr lvl="1"/>
            <a:r>
              <a:rPr lang="en-US" dirty="0" smtClean="0"/>
              <a:t>DELETE </a:t>
            </a:r>
            <a:r>
              <a:rPr lang="en-US" dirty="0"/>
              <a:t>– </a:t>
            </a:r>
            <a:r>
              <a:rPr lang="en-US" dirty="0" err="1"/>
              <a:t>pentru</a:t>
            </a:r>
            <a:r>
              <a:rPr lang="en-US" dirty="0"/>
              <a:t> </a:t>
            </a:r>
            <a:r>
              <a:rPr lang="en-US" dirty="0" err="1"/>
              <a:t>ştergere</a:t>
            </a:r>
            <a:r>
              <a:rPr lang="en-US" dirty="0"/>
              <a:t> de </a:t>
            </a:r>
            <a:r>
              <a:rPr lang="en-US" dirty="0" err="1"/>
              <a:t>informaţii</a:t>
            </a:r>
            <a:endParaRPr lang="en-US" dirty="0"/>
          </a:p>
          <a:p>
            <a:r>
              <a:rPr lang="en-US" dirty="0"/>
              <a:t>“/” </a:t>
            </a:r>
            <a:r>
              <a:rPr lang="en-US" dirty="0" err="1"/>
              <a:t>reprezintă</a:t>
            </a:r>
            <a:r>
              <a:rPr lang="en-US" dirty="0"/>
              <a:t> </a:t>
            </a:r>
            <a:r>
              <a:rPr lang="en-US" dirty="0" err="1"/>
              <a:t>linkul</a:t>
            </a:r>
            <a:r>
              <a:rPr lang="en-US" dirty="0"/>
              <a:t> care </a:t>
            </a:r>
            <a:r>
              <a:rPr lang="en-US" dirty="0" err="1"/>
              <a:t>va</a:t>
            </a:r>
            <a:r>
              <a:rPr lang="en-US" dirty="0"/>
              <a:t> fi </a:t>
            </a:r>
            <a:r>
              <a:rPr lang="en-US" dirty="0" err="1"/>
              <a:t>adresat</a:t>
            </a:r>
            <a:r>
              <a:rPr lang="en-US" dirty="0"/>
              <a:t> </a:t>
            </a:r>
            <a:r>
              <a:rPr lang="en-US" dirty="0" err="1"/>
              <a:t>în</a:t>
            </a:r>
            <a:r>
              <a:rPr lang="en-US" dirty="0"/>
              <a:t> </a:t>
            </a:r>
            <a:r>
              <a:rPr lang="en-US" dirty="0" err="1"/>
              <a:t>cadrul</a:t>
            </a:r>
            <a:r>
              <a:rPr lang="en-US" dirty="0"/>
              <a:t> </a:t>
            </a:r>
            <a:r>
              <a:rPr lang="en-US" dirty="0" err="1"/>
              <a:t>rutei</a:t>
            </a:r>
            <a:r>
              <a:rPr lang="en-US" dirty="0"/>
              <a:t>. </a:t>
            </a:r>
            <a:r>
              <a:rPr lang="en-US" dirty="0" err="1"/>
              <a:t>În</a:t>
            </a:r>
            <a:r>
              <a:rPr lang="en-US" dirty="0"/>
              <a:t> </a:t>
            </a:r>
            <a:r>
              <a:rPr lang="en-US" dirty="0" err="1"/>
              <a:t>acest</a:t>
            </a:r>
            <a:r>
              <a:rPr lang="en-US" dirty="0"/>
              <a:t> </a:t>
            </a:r>
            <a:r>
              <a:rPr lang="en-US" dirty="0" err="1"/>
              <a:t>caz</a:t>
            </a:r>
            <a:r>
              <a:rPr lang="en-US" dirty="0"/>
              <a:t> </a:t>
            </a:r>
            <a:r>
              <a:rPr lang="en-US" dirty="0" err="1"/>
              <a:t>este</a:t>
            </a:r>
            <a:r>
              <a:rPr lang="en-US" dirty="0"/>
              <a:t> </a:t>
            </a:r>
            <a:r>
              <a:rPr lang="en-US" dirty="0" err="1"/>
              <a:t>vorba</a:t>
            </a:r>
            <a:r>
              <a:rPr lang="en-US" dirty="0"/>
              <a:t> de </a:t>
            </a:r>
            <a:r>
              <a:rPr lang="en-US" dirty="0" err="1"/>
              <a:t>accesarea</a:t>
            </a:r>
            <a:r>
              <a:rPr lang="en-US" dirty="0"/>
              <a:t> root-</a:t>
            </a:r>
            <a:r>
              <a:rPr lang="en-US" dirty="0" err="1"/>
              <a:t>ului</a:t>
            </a:r>
            <a:r>
              <a:rPr lang="en-US" dirty="0"/>
              <a:t> </a:t>
            </a:r>
            <a:r>
              <a:rPr lang="en-US" dirty="0" err="1"/>
              <a:t>aplicaţiei</a:t>
            </a:r>
            <a:r>
              <a:rPr lang="en-US" dirty="0"/>
              <a:t> (homepage-</a:t>
            </a:r>
            <a:r>
              <a:rPr lang="en-US" dirty="0" err="1"/>
              <a:t>ul</a:t>
            </a:r>
            <a:r>
              <a:rPr lang="en-US" dirty="0"/>
              <a:t>).</a:t>
            </a:r>
          </a:p>
          <a:p>
            <a:r>
              <a:rPr lang="en-US" dirty="0"/>
              <a:t>function() – </a:t>
            </a:r>
            <a:r>
              <a:rPr lang="en-US" dirty="0" err="1"/>
              <a:t>reprezintă</a:t>
            </a:r>
            <a:r>
              <a:rPr lang="en-US" dirty="0"/>
              <a:t> o </a:t>
            </a:r>
            <a:r>
              <a:rPr lang="en-US" dirty="0" err="1"/>
              <a:t>funcţie</a:t>
            </a:r>
            <a:r>
              <a:rPr lang="en-US" dirty="0"/>
              <a:t> </a:t>
            </a:r>
            <a:r>
              <a:rPr lang="en-US" dirty="0" err="1"/>
              <a:t>anonimă</a:t>
            </a:r>
            <a:r>
              <a:rPr lang="en-US" dirty="0"/>
              <a:t>, </a:t>
            </a:r>
            <a:r>
              <a:rPr lang="en-US" dirty="0" err="1"/>
              <a:t>rutei</a:t>
            </a:r>
            <a:r>
              <a:rPr lang="en-US" dirty="0"/>
              <a:t> </a:t>
            </a:r>
            <a:r>
              <a:rPr lang="en-US" dirty="0" err="1"/>
              <a:t>returnându</a:t>
            </a:r>
            <a:r>
              <a:rPr lang="en-US" dirty="0"/>
              <a:t>-</a:t>
            </a:r>
            <a:r>
              <a:rPr lang="en-US" dirty="0" err="1"/>
              <a:t>i</a:t>
            </a:r>
            <a:r>
              <a:rPr lang="en-US" dirty="0"/>
              <a:t>-se direct </a:t>
            </a:r>
            <a:r>
              <a:rPr lang="en-US" dirty="0" err="1"/>
              <a:t>ceea</a:t>
            </a:r>
            <a:r>
              <a:rPr lang="en-US" dirty="0"/>
              <a:t> </a:t>
            </a:r>
            <a:r>
              <a:rPr lang="en-US" dirty="0" err="1"/>
              <a:t>ce</a:t>
            </a:r>
            <a:r>
              <a:rPr lang="en-US" dirty="0"/>
              <a:t> s-a </a:t>
            </a:r>
            <a:r>
              <a:rPr lang="en-US" dirty="0" err="1"/>
              <a:t>definit</a:t>
            </a:r>
            <a:r>
              <a:rPr lang="en-US" dirty="0"/>
              <a:t> </a:t>
            </a:r>
            <a:r>
              <a:rPr lang="en-US" dirty="0" err="1"/>
              <a:t>în</a:t>
            </a:r>
            <a:r>
              <a:rPr lang="en-US" dirty="0"/>
              <a:t> </a:t>
            </a:r>
            <a:r>
              <a:rPr lang="en-US" dirty="0" err="1"/>
              <a:t>cadrul</a:t>
            </a:r>
            <a:r>
              <a:rPr lang="en-US" dirty="0"/>
              <a:t> </a:t>
            </a:r>
            <a:r>
              <a:rPr lang="en-US" dirty="0" err="1"/>
              <a:t>funcţiei</a:t>
            </a:r>
            <a:r>
              <a:rPr lang="en-US" dirty="0"/>
              <a:t> </a:t>
            </a:r>
            <a:r>
              <a:rPr lang="en-US" dirty="0" err="1"/>
              <a:t>anonime</a:t>
            </a:r>
            <a:r>
              <a:rPr lang="en-US" dirty="0"/>
              <a:t>.</a:t>
            </a:r>
          </a:p>
        </p:txBody>
      </p:sp>
    </p:spTree>
    <p:extLst>
      <p:ext uri="{BB962C8B-B14F-4D97-AF65-F5344CB8AC3E}">
        <p14:creationId xmlns:p14="http://schemas.microsoft.com/office/powerpoint/2010/main" val="321011453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RUTE - </a:t>
            </a:r>
            <a:r>
              <a:rPr lang="en-US" dirty="0" err="1" smtClean="0"/>
              <a:t>exemple</a:t>
            </a:r>
            <a:endParaRPr lang="en-US" dirty="0"/>
          </a:p>
        </p:txBody>
      </p:sp>
      <p:sp>
        <p:nvSpPr>
          <p:cNvPr id="3" name="Content Placeholder 2"/>
          <p:cNvSpPr>
            <a:spLocks noGrp="1"/>
          </p:cNvSpPr>
          <p:nvPr>
            <p:ph idx="1"/>
          </p:nvPr>
        </p:nvSpPr>
        <p:spPr>
          <a:xfrm>
            <a:off x="581192" y="2180496"/>
            <a:ext cx="11029615" cy="4440641"/>
          </a:xfrm>
        </p:spPr>
        <p:txBody>
          <a:bodyPr>
            <a:normAutofit fontScale="85000" lnSpcReduction="20000"/>
          </a:bodyPr>
          <a:lstStyle/>
          <a:p>
            <a:r>
              <a:rPr lang="en-US" dirty="0" err="1" smtClean="0"/>
              <a:t>Pagini</a:t>
            </a:r>
            <a:r>
              <a:rPr lang="en-US" dirty="0" smtClean="0"/>
              <a:t> </a:t>
            </a:r>
            <a:r>
              <a:rPr lang="en-US" dirty="0" err="1" smtClean="0"/>
              <a:t>necesare</a:t>
            </a:r>
            <a:r>
              <a:rPr lang="en-US" dirty="0" smtClean="0"/>
              <a:t>:</a:t>
            </a:r>
          </a:p>
          <a:p>
            <a:pPr lvl="1" fontAlgn="base"/>
            <a:r>
              <a:rPr lang="en-US" dirty="0"/>
              <a:t>login – </a:t>
            </a:r>
            <a:r>
              <a:rPr lang="en-US" dirty="0" err="1"/>
              <a:t>cerere</a:t>
            </a:r>
            <a:r>
              <a:rPr lang="en-US" dirty="0"/>
              <a:t> de tip </a:t>
            </a:r>
            <a:r>
              <a:rPr lang="en-US" dirty="0" smtClean="0"/>
              <a:t>GET </a:t>
            </a:r>
            <a:r>
              <a:rPr lang="en-US" dirty="0" err="1"/>
              <a:t>pentru</a:t>
            </a:r>
            <a:r>
              <a:rPr lang="en-US" dirty="0"/>
              <a:t> </a:t>
            </a:r>
            <a:r>
              <a:rPr lang="en-US" dirty="0" err="1"/>
              <a:t>accesarea</a:t>
            </a:r>
            <a:r>
              <a:rPr lang="en-US" dirty="0"/>
              <a:t> </a:t>
            </a:r>
            <a:r>
              <a:rPr lang="en-US" dirty="0" err="1"/>
              <a:t>paginii</a:t>
            </a:r>
            <a:r>
              <a:rPr lang="en-US" dirty="0"/>
              <a:t> care </a:t>
            </a:r>
            <a:r>
              <a:rPr lang="en-US" dirty="0" err="1"/>
              <a:t>va</a:t>
            </a:r>
            <a:r>
              <a:rPr lang="en-US" dirty="0"/>
              <a:t> </a:t>
            </a:r>
            <a:r>
              <a:rPr lang="en-US" dirty="0" err="1"/>
              <a:t>avea</a:t>
            </a:r>
            <a:r>
              <a:rPr lang="en-US" dirty="0"/>
              <a:t> </a:t>
            </a:r>
            <a:r>
              <a:rPr lang="en-US" dirty="0" err="1"/>
              <a:t>formularul</a:t>
            </a:r>
            <a:r>
              <a:rPr lang="en-US" dirty="0"/>
              <a:t> de </a:t>
            </a:r>
            <a:r>
              <a:rPr lang="en-US" dirty="0" err="1" smtClean="0"/>
              <a:t>logare</a:t>
            </a:r>
            <a:r>
              <a:rPr lang="en-US" dirty="0"/>
              <a:t>;</a:t>
            </a:r>
          </a:p>
          <a:p>
            <a:pPr lvl="1" fontAlgn="base"/>
            <a:r>
              <a:rPr lang="en-US" dirty="0"/>
              <a:t>login – </a:t>
            </a:r>
            <a:r>
              <a:rPr lang="en-US" dirty="0" err="1"/>
              <a:t>cerere</a:t>
            </a:r>
            <a:r>
              <a:rPr lang="en-US" dirty="0"/>
              <a:t> de tip </a:t>
            </a:r>
            <a:r>
              <a:rPr lang="en-US" dirty="0" smtClean="0"/>
              <a:t>POST </a:t>
            </a:r>
            <a:r>
              <a:rPr lang="en-US" dirty="0" err="1"/>
              <a:t>pentru</a:t>
            </a:r>
            <a:r>
              <a:rPr lang="en-US" dirty="0"/>
              <a:t> </a:t>
            </a:r>
            <a:r>
              <a:rPr lang="en-US" dirty="0" err="1"/>
              <a:t>trimiterea</a:t>
            </a:r>
            <a:r>
              <a:rPr lang="en-US" dirty="0"/>
              <a:t> </a:t>
            </a:r>
            <a:r>
              <a:rPr lang="en-US" dirty="0" err="1"/>
              <a:t>către</a:t>
            </a:r>
            <a:r>
              <a:rPr lang="en-US" dirty="0"/>
              <a:t> </a:t>
            </a:r>
            <a:r>
              <a:rPr lang="en-US" dirty="0" err="1"/>
              <a:t>aplicaţie</a:t>
            </a:r>
            <a:r>
              <a:rPr lang="en-US" dirty="0"/>
              <a:t> a </a:t>
            </a:r>
            <a:r>
              <a:rPr lang="en-US" dirty="0" err="1"/>
              <a:t>datelor</a:t>
            </a:r>
            <a:r>
              <a:rPr lang="en-US" dirty="0"/>
              <a:t> de </a:t>
            </a:r>
            <a:r>
              <a:rPr lang="en-US" dirty="0" err="1"/>
              <a:t>logare</a:t>
            </a:r>
            <a:r>
              <a:rPr lang="en-US" dirty="0"/>
              <a:t> </a:t>
            </a:r>
            <a:r>
              <a:rPr lang="en-US" dirty="0" err="1"/>
              <a:t>şi</a:t>
            </a:r>
            <a:r>
              <a:rPr lang="en-US" dirty="0"/>
              <a:t> </a:t>
            </a:r>
            <a:r>
              <a:rPr lang="en-US" dirty="0" err="1"/>
              <a:t>interpretarea</a:t>
            </a:r>
            <a:r>
              <a:rPr lang="en-US" dirty="0"/>
              <a:t> </a:t>
            </a:r>
            <a:r>
              <a:rPr lang="en-US" dirty="0" err="1" smtClean="0"/>
              <a:t>acestora</a:t>
            </a:r>
            <a:r>
              <a:rPr lang="en-US" dirty="0" smtClean="0"/>
              <a:t>;</a:t>
            </a:r>
            <a:endParaRPr lang="en-US" dirty="0"/>
          </a:p>
          <a:p>
            <a:pPr lvl="1" fontAlgn="base"/>
            <a:r>
              <a:rPr lang="en-US" dirty="0"/>
              <a:t>secure – </a:t>
            </a:r>
            <a:r>
              <a:rPr lang="en-US" dirty="0" err="1"/>
              <a:t>pagină</a:t>
            </a:r>
            <a:r>
              <a:rPr lang="en-US" dirty="0"/>
              <a:t> </a:t>
            </a:r>
            <a:r>
              <a:rPr lang="en-US" dirty="0" err="1"/>
              <a:t>unde</a:t>
            </a:r>
            <a:r>
              <a:rPr lang="en-US" dirty="0"/>
              <a:t> </a:t>
            </a:r>
            <a:r>
              <a:rPr lang="en-US" dirty="0" err="1"/>
              <a:t>vor</a:t>
            </a:r>
            <a:r>
              <a:rPr lang="en-US" dirty="0"/>
              <a:t> </a:t>
            </a:r>
            <a:r>
              <a:rPr lang="en-US" dirty="0" err="1"/>
              <a:t>avea</a:t>
            </a:r>
            <a:r>
              <a:rPr lang="en-US" dirty="0"/>
              <a:t> </a:t>
            </a:r>
            <a:r>
              <a:rPr lang="en-US" dirty="0" err="1"/>
              <a:t>acces</a:t>
            </a:r>
            <a:r>
              <a:rPr lang="en-US" dirty="0"/>
              <a:t> </a:t>
            </a:r>
            <a:r>
              <a:rPr lang="en-US" dirty="0" err="1"/>
              <a:t>doar</a:t>
            </a:r>
            <a:r>
              <a:rPr lang="en-US" dirty="0"/>
              <a:t> </a:t>
            </a:r>
            <a:r>
              <a:rPr lang="en-US" dirty="0" err="1"/>
              <a:t>utilizatorii</a:t>
            </a:r>
            <a:r>
              <a:rPr lang="en-US" dirty="0"/>
              <a:t> </a:t>
            </a:r>
            <a:r>
              <a:rPr lang="en-US" dirty="0" err="1" smtClean="0"/>
              <a:t>logaţi</a:t>
            </a:r>
            <a:r>
              <a:rPr lang="en-US" dirty="0" smtClean="0"/>
              <a:t>;</a:t>
            </a:r>
            <a:endParaRPr lang="en-US" dirty="0"/>
          </a:p>
          <a:p>
            <a:pPr lvl="1" fontAlgn="base"/>
            <a:r>
              <a:rPr lang="en-US" dirty="0" smtClean="0"/>
              <a:t>logout – </a:t>
            </a:r>
            <a:r>
              <a:rPr lang="en-US" dirty="0" err="1" smtClean="0"/>
              <a:t>cerere</a:t>
            </a:r>
            <a:r>
              <a:rPr lang="en-US" dirty="0" smtClean="0"/>
              <a:t> de tip GET </a:t>
            </a:r>
            <a:r>
              <a:rPr lang="en-US" dirty="0" err="1" smtClean="0"/>
              <a:t>pentru</a:t>
            </a:r>
            <a:r>
              <a:rPr lang="en-US" dirty="0" smtClean="0"/>
              <a:t> </a:t>
            </a:r>
            <a:r>
              <a:rPr lang="en-US" dirty="0" err="1" smtClean="0"/>
              <a:t>accesarea</a:t>
            </a:r>
            <a:r>
              <a:rPr lang="en-US" dirty="0" smtClean="0"/>
              <a:t> </a:t>
            </a:r>
            <a:r>
              <a:rPr lang="en-US" dirty="0" err="1" smtClean="0"/>
              <a:t>paginii</a:t>
            </a:r>
            <a:r>
              <a:rPr lang="en-US" dirty="0" smtClean="0"/>
              <a:t> care </a:t>
            </a:r>
            <a:r>
              <a:rPr lang="en-US" dirty="0" err="1" smtClean="0"/>
              <a:t>va</a:t>
            </a:r>
            <a:r>
              <a:rPr lang="en-US" dirty="0" smtClean="0"/>
              <a:t> </a:t>
            </a:r>
            <a:r>
              <a:rPr lang="en-US" dirty="0" err="1" smtClean="0"/>
              <a:t>permite</a:t>
            </a:r>
            <a:r>
              <a:rPr lang="en-US" dirty="0" smtClean="0"/>
              <a:t> </a:t>
            </a:r>
            <a:r>
              <a:rPr lang="en-US" dirty="0" err="1" smtClean="0"/>
              <a:t>delogarea</a:t>
            </a:r>
            <a:r>
              <a:rPr lang="en-US" dirty="0" smtClean="0"/>
              <a:t> </a:t>
            </a:r>
            <a:r>
              <a:rPr lang="en-US" dirty="0" err="1" smtClean="0"/>
              <a:t>utilizatorilor</a:t>
            </a:r>
            <a:r>
              <a:rPr lang="en-US" dirty="0" smtClean="0"/>
              <a:t>;</a:t>
            </a:r>
          </a:p>
          <a:p>
            <a:pPr lvl="1" fontAlgn="base"/>
            <a:endParaRPr lang="en-US" dirty="0" smtClean="0"/>
          </a:p>
          <a:p>
            <a:pPr marL="0" indent="0" fontAlgn="base">
              <a:buNone/>
            </a:pPr>
            <a:r>
              <a:rPr lang="en-US" dirty="0" smtClean="0">
                <a:latin typeface="Courier New" panose="02070309020205020404" pitchFamily="49" charset="0"/>
                <a:cs typeface="Courier New" panose="02070309020205020404" pitchFamily="49" charset="0"/>
              </a:rPr>
              <a:t>Route::get('/login', array('as'=&gt;'</a:t>
            </a:r>
            <a:r>
              <a:rPr lang="en-US" dirty="0" err="1" smtClean="0">
                <a:latin typeface="Courier New" panose="02070309020205020404" pitchFamily="49" charset="0"/>
                <a:cs typeface="Courier New" panose="02070309020205020404" pitchFamily="49" charset="0"/>
              </a:rPr>
              <a:t>login','uses</a:t>
            </a:r>
            <a:r>
              <a:rPr lang="en-US" dirty="0" smtClean="0">
                <a:latin typeface="Courier New" panose="02070309020205020404" pitchFamily="49" charset="0"/>
                <a:cs typeface="Courier New" panose="02070309020205020404" pitchFamily="49" charset="0"/>
              </a:rPr>
              <a:t>'=&gt;'</a:t>
            </a:r>
            <a:r>
              <a:rPr lang="en-US" dirty="0" err="1" smtClean="0">
                <a:latin typeface="Courier New" panose="02070309020205020404" pitchFamily="49" charset="0"/>
                <a:cs typeface="Courier New" panose="02070309020205020404" pitchFamily="49" charset="0"/>
              </a:rPr>
              <a:t>UserController@index</a:t>
            </a:r>
            <a:r>
              <a:rPr lang="en-US" dirty="0" smtClean="0">
                <a:latin typeface="Courier New" panose="02070309020205020404" pitchFamily="49" charset="0"/>
                <a:cs typeface="Courier New" panose="02070309020205020404" pitchFamily="49" charset="0"/>
              </a:rPr>
              <a:t>')); </a:t>
            </a:r>
          </a:p>
          <a:p>
            <a:pPr marL="0" indent="0" fontAlgn="base">
              <a:buNone/>
            </a:pPr>
            <a:r>
              <a:rPr lang="en-US" dirty="0" smtClean="0">
                <a:latin typeface="Courier New" panose="02070309020205020404" pitchFamily="49" charset="0"/>
                <a:cs typeface="Courier New" panose="02070309020205020404" pitchFamily="49" charset="0"/>
              </a:rPr>
              <a:t>Route::post('/login', array('as'=&gt;'</a:t>
            </a:r>
            <a:r>
              <a:rPr lang="en-US" dirty="0" err="1" smtClean="0">
                <a:latin typeface="Courier New" panose="02070309020205020404" pitchFamily="49" charset="0"/>
                <a:cs typeface="Courier New" panose="02070309020205020404" pitchFamily="49" charset="0"/>
              </a:rPr>
              <a:t>login','uses</a:t>
            </a:r>
            <a:r>
              <a:rPr lang="en-US" dirty="0" smtClean="0">
                <a:latin typeface="Courier New" panose="02070309020205020404" pitchFamily="49" charset="0"/>
                <a:cs typeface="Courier New" panose="02070309020205020404" pitchFamily="49" charset="0"/>
              </a:rPr>
              <a:t>'=&gt;'</a:t>
            </a:r>
            <a:r>
              <a:rPr lang="en-US" dirty="0" err="1" smtClean="0">
                <a:latin typeface="Courier New" panose="02070309020205020404" pitchFamily="49" charset="0"/>
                <a:cs typeface="Courier New" panose="02070309020205020404" pitchFamily="49" charset="0"/>
              </a:rPr>
              <a:t>UserController@login</a:t>
            </a:r>
            <a:r>
              <a:rPr lang="en-US" dirty="0" smtClean="0">
                <a:latin typeface="Courier New" panose="02070309020205020404" pitchFamily="49" charset="0"/>
                <a:cs typeface="Courier New" panose="02070309020205020404" pitchFamily="49" charset="0"/>
              </a:rPr>
              <a:t>')); </a:t>
            </a:r>
          </a:p>
          <a:p>
            <a:pPr marL="0" indent="0" fontAlgn="base">
              <a:buNone/>
            </a:pPr>
            <a:r>
              <a:rPr lang="en-US" dirty="0" smtClean="0">
                <a:latin typeface="Courier New" panose="02070309020205020404" pitchFamily="49" charset="0"/>
                <a:cs typeface="Courier New" panose="02070309020205020404" pitchFamily="49" charset="0"/>
              </a:rPr>
              <a:t>Route::get('/secure', array('as'=&gt;'</a:t>
            </a:r>
            <a:r>
              <a:rPr lang="en-US" dirty="0" err="1" smtClean="0">
                <a:latin typeface="Courier New" panose="02070309020205020404" pitchFamily="49" charset="0"/>
                <a:cs typeface="Courier New" panose="02070309020205020404" pitchFamily="49" charset="0"/>
              </a:rPr>
              <a:t>securepage</a:t>
            </a:r>
            <a:r>
              <a:rPr lang="en-US" dirty="0" smtClean="0">
                <a:latin typeface="Courier New" panose="02070309020205020404" pitchFamily="49" charset="0"/>
                <a:cs typeface="Courier New" panose="02070309020205020404" pitchFamily="49" charset="0"/>
              </a:rPr>
              <a:t>','uses'=&gt;'</a:t>
            </a:r>
            <a:r>
              <a:rPr lang="en-US" dirty="0" err="1" smtClean="0">
                <a:latin typeface="Courier New" panose="02070309020205020404" pitchFamily="49" charset="0"/>
                <a:cs typeface="Courier New" panose="02070309020205020404" pitchFamily="49" charset="0"/>
              </a:rPr>
              <a:t>SecurePageController@index</a:t>
            </a:r>
            <a:r>
              <a:rPr lang="en-US" dirty="0" smtClean="0">
                <a:latin typeface="Courier New" panose="02070309020205020404" pitchFamily="49" charset="0"/>
                <a:cs typeface="Courier New" panose="02070309020205020404" pitchFamily="49" charset="0"/>
              </a:rPr>
              <a:t>')); </a:t>
            </a:r>
          </a:p>
          <a:p>
            <a:pPr marL="0" indent="0" fontAlgn="base">
              <a:buNone/>
            </a:pPr>
            <a:r>
              <a:rPr lang="en-US" dirty="0" smtClean="0">
                <a:latin typeface="Courier New" panose="02070309020205020404" pitchFamily="49" charset="0"/>
                <a:cs typeface="Courier New" panose="02070309020205020404" pitchFamily="49" charset="0"/>
              </a:rPr>
              <a:t>Route::get('/logout', array('as'=&gt;'</a:t>
            </a:r>
            <a:r>
              <a:rPr lang="en-US" dirty="0" err="1" smtClean="0">
                <a:latin typeface="Courier New" panose="02070309020205020404" pitchFamily="49" charset="0"/>
                <a:cs typeface="Courier New" panose="02070309020205020404" pitchFamily="49" charset="0"/>
              </a:rPr>
              <a:t>logout','uses</a:t>
            </a:r>
            <a:r>
              <a:rPr lang="en-US" dirty="0" smtClean="0">
                <a:latin typeface="Courier New" panose="02070309020205020404" pitchFamily="49" charset="0"/>
                <a:cs typeface="Courier New" panose="02070309020205020404" pitchFamily="49" charset="0"/>
              </a:rPr>
              <a:t>'=&gt;'</a:t>
            </a:r>
            <a:r>
              <a:rPr lang="en-US" dirty="0" err="1" smtClean="0">
                <a:latin typeface="Courier New" panose="02070309020205020404" pitchFamily="49" charset="0"/>
                <a:cs typeface="Courier New" panose="02070309020205020404" pitchFamily="49" charset="0"/>
              </a:rPr>
              <a:t>UserController@logout</a:t>
            </a:r>
            <a:r>
              <a:rPr lang="en-US" dirty="0" smtClean="0">
                <a:latin typeface="Courier New" panose="02070309020205020404" pitchFamily="49" charset="0"/>
                <a:cs typeface="Courier New" panose="02070309020205020404" pitchFamily="49" charset="0"/>
              </a:rPr>
              <a:t>')); </a:t>
            </a:r>
          </a:p>
          <a:p>
            <a:pPr marL="0" indent="0" fontAlgn="base">
              <a:buNone/>
            </a:pPr>
            <a:r>
              <a:rPr lang="en-US" dirty="0" smtClean="0">
                <a:latin typeface="Courier New" panose="02070309020205020404" pitchFamily="49" charset="0"/>
                <a:cs typeface="Courier New" panose="02070309020205020404" pitchFamily="49" charset="0"/>
              </a:rPr>
              <a:t>Route::get('/', function()</a:t>
            </a:r>
          </a:p>
          <a:p>
            <a:pPr marL="0" indent="0" fontAlgn="base">
              <a:buNone/>
            </a:pPr>
            <a:r>
              <a:rPr lang="en-US" dirty="0" smtClean="0">
                <a:latin typeface="Courier New" panose="02070309020205020404" pitchFamily="49" charset="0"/>
                <a:cs typeface="Courier New" panose="02070309020205020404" pitchFamily="49" charset="0"/>
              </a:rPr>
              <a:t>{</a:t>
            </a:r>
          </a:p>
          <a:p>
            <a:pPr marL="0" indent="0" fontAlgn="base">
              <a:buNone/>
            </a:pPr>
            <a:r>
              <a:rPr lang="en-US" dirty="0" smtClean="0">
                <a:latin typeface="Courier New" panose="02070309020205020404" pitchFamily="49" charset="0"/>
                <a:cs typeface="Courier New" panose="02070309020205020404" pitchFamily="49" charset="0"/>
              </a:rPr>
              <a:t>	return View::make('hello');</a:t>
            </a:r>
          </a:p>
          <a:p>
            <a:pPr marL="0" indent="0" fontAlgn="base">
              <a:buNone/>
            </a:pPr>
            <a:r>
              <a:rPr lang="en-US" dirty="0" smtClean="0">
                <a:latin typeface="Courier New" panose="02070309020205020404" pitchFamily="49" charset="0"/>
                <a:cs typeface="Courier New" panose="02070309020205020404" pitchFamily="49" charset="0"/>
              </a:rPr>
              <a:t>});</a:t>
            </a:r>
            <a:endParaRPr lang="en-US"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151833934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RUTE – PARAMETRI OBLIGATORII SI </a:t>
            </a:r>
            <a:r>
              <a:rPr lang="en-US" dirty="0" err="1" smtClean="0"/>
              <a:t>PARAMEtri</a:t>
            </a:r>
            <a:r>
              <a:rPr lang="en-US" dirty="0" smtClean="0"/>
              <a:t> </a:t>
            </a:r>
            <a:r>
              <a:rPr lang="en-US" dirty="0" err="1" smtClean="0"/>
              <a:t>optionali</a:t>
            </a:r>
            <a:endParaRPr lang="en-US" dirty="0"/>
          </a:p>
        </p:txBody>
      </p:sp>
      <p:sp>
        <p:nvSpPr>
          <p:cNvPr id="3" name="Content Placeholder 2"/>
          <p:cNvSpPr>
            <a:spLocks noGrp="1"/>
          </p:cNvSpPr>
          <p:nvPr>
            <p:ph idx="1"/>
          </p:nvPr>
        </p:nvSpPr>
        <p:spPr/>
        <p:txBody>
          <a:bodyPr>
            <a:normAutofit fontScale="85000" lnSpcReduction="20000"/>
          </a:bodyPr>
          <a:lstStyle/>
          <a:p>
            <a:r>
              <a:rPr lang="en-US" dirty="0" err="1" smtClean="0"/>
              <a:t>Parametri</a:t>
            </a:r>
            <a:r>
              <a:rPr lang="en-US" dirty="0" smtClean="0"/>
              <a:t> </a:t>
            </a:r>
            <a:r>
              <a:rPr lang="en-US" dirty="0" err="1" smtClean="0"/>
              <a:t>obligatorii</a:t>
            </a:r>
            <a:endParaRPr lang="en-US" dirty="0" smtClean="0"/>
          </a:p>
          <a:p>
            <a:pPr marL="0" indent="0">
              <a:buNone/>
            </a:pPr>
            <a:r>
              <a:rPr lang="en-US" dirty="0">
                <a:latin typeface="Courier New" panose="02070309020205020404" pitchFamily="49" charset="0"/>
                <a:cs typeface="Courier New" panose="02070309020205020404" pitchFamily="49" charset="0"/>
              </a:rPr>
              <a:t>Route::get('ID/{id}',function($id){</a:t>
            </a:r>
          </a:p>
          <a:p>
            <a:pPr marL="0" indent="0">
              <a:buNone/>
            </a:pPr>
            <a:r>
              <a:rPr lang="en-US" dirty="0">
                <a:latin typeface="Courier New" panose="02070309020205020404" pitchFamily="49" charset="0"/>
                <a:cs typeface="Courier New" panose="02070309020205020404" pitchFamily="49" charset="0"/>
              </a:rPr>
              <a:t>   echo 'ID: '.$id;</a:t>
            </a:r>
          </a:p>
          <a:p>
            <a:pPr marL="0" indent="0">
              <a:buNone/>
            </a:pPr>
            <a:r>
              <a:rPr lang="en-US" dirty="0" smtClean="0">
                <a:latin typeface="Courier New" panose="02070309020205020404" pitchFamily="49" charset="0"/>
                <a:cs typeface="Courier New" panose="02070309020205020404" pitchFamily="49" charset="0"/>
              </a:rPr>
              <a:t>});</a:t>
            </a:r>
            <a:endParaRPr lang="en-US" dirty="0" smtClean="0"/>
          </a:p>
          <a:p>
            <a:r>
              <a:rPr lang="en-US" dirty="0" err="1" smtClean="0"/>
              <a:t>Parametri</a:t>
            </a:r>
            <a:r>
              <a:rPr lang="en-US" dirty="0" smtClean="0"/>
              <a:t> </a:t>
            </a:r>
            <a:r>
              <a:rPr lang="en-US" dirty="0" err="1" smtClean="0"/>
              <a:t>optionali</a:t>
            </a:r>
            <a:endParaRPr lang="en-US" dirty="0" smtClean="0"/>
          </a:p>
          <a:p>
            <a:pPr marL="0" indent="0">
              <a:buNone/>
            </a:pPr>
            <a:r>
              <a:rPr lang="en-US" dirty="0" smtClean="0">
                <a:latin typeface="Courier New" panose="02070309020205020404" pitchFamily="49" charset="0"/>
                <a:cs typeface="Courier New" panose="02070309020205020404" pitchFamily="49" charset="0"/>
              </a:rPr>
              <a:t>Route::get('/user/{name?}',function($name = ‘Diana’){</a:t>
            </a:r>
          </a:p>
          <a:p>
            <a:pPr marL="0" indent="0">
              <a:buNone/>
            </a:pPr>
            <a:r>
              <a:rPr lang="en-US" dirty="0" smtClean="0">
                <a:latin typeface="Courier New" panose="02070309020205020404" pitchFamily="49" charset="0"/>
                <a:cs typeface="Courier New" panose="02070309020205020404" pitchFamily="49" charset="0"/>
              </a:rPr>
              <a:t>   echo "Name: ".$name;</a:t>
            </a:r>
          </a:p>
          <a:p>
            <a:pPr marL="0" indent="0">
              <a:buNone/>
            </a:pPr>
            <a:r>
              <a:rPr lang="en-US" dirty="0" smtClean="0">
                <a:latin typeface="Courier New" panose="02070309020205020404" pitchFamily="49" charset="0"/>
                <a:cs typeface="Courier New" panose="02070309020205020404" pitchFamily="49" charset="0"/>
              </a:rPr>
              <a:t>});</a:t>
            </a:r>
          </a:p>
          <a:p>
            <a:r>
              <a:rPr lang="en-US" dirty="0" err="1" smtClean="0"/>
              <a:t>Moduri</a:t>
            </a:r>
            <a:r>
              <a:rPr lang="en-US" dirty="0" smtClean="0"/>
              <a:t> de </a:t>
            </a:r>
            <a:r>
              <a:rPr lang="en-US" dirty="0" err="1" smtClean="0"/>
              <a:t>executie</a:t>
            </a:r>
            <a:r>
              <a:rPr lang="en-US" dirty="0" smtClean="0"/>
              <a:t>:</a:t>
            </a:r>
          </a:p>
          <a:p>
            <a:pPr lvl="1"/>
            <a:r>
              <a:rPr lang="en-US" dirty="0">
                <a:latin typeface="Courier New" panose="02070309020205020404" pitchFamily="49" charset="0"/>
                <a:cs typeface="Courier New" panose="02070309020205020404" pitchFamily="49" charset="0"/>
              </a:rPr>
              <a:t>http://</a:t>
            </a:r>
            <a:r>
              <a:rPr lang="en-US" dirty="0" smtClean="0">
                <a:latin typeface="Courier New" panose="02070309020205020404" pitchFamily="49" charset="0"/>
                <a:cs typeface="Courier New" panose="02070309020205020404" pitchFamily="49" charset="0"/>
              </a:rPr>
              <a:t>localhost:8000</a:t>
            </a:r>
          </a:p>
          <a:p>
            <a:pPr lvl="1"/>
            <a:r>
              <a:rPr lang="en-US" dirty="0">
                <a:latin typeface="Courier New" panose="02070309020205020404" pitchFamily="49" charset="0"/>
                <a:cs typeface="Courier New" panose="02070309020205020404" pitchFamily="49" charset="0"/>
              </a:rPr>
              <a:t>http://</a:t>
            </a:r>
            <a:r>
              <a:rPr lang="en-US" dirty="0" smtClean="0">
                <a:latin typeface="Courier New" panose="02070309020205020404" pitchFamily="49" charset="0"/>
                <a:cs typeface="Courier New" panose="02070309020205020404" pitchFamily="49" charset="0"/>
              </a:rPr>
              <a:t>localhost:8000/ID/5</a:t>
            </a:r>
          </a:p>
          <a:p>
            <a:pPr lvl="1"/>
            <a:r>
              <a:rPr lang="en-US" dirty="0">
                <a:latin typeface="Courier New" panose="02070309020205020404" pitchFamily="49" charset="0"/>
                <a:cs typeface="Courier New" panose="02070309020205020404" pitchFamily="49" charset="0"/>
              </a:rPr>
              <a:t>http://</a:t>
            </a:r>
            <a:r>
              <a:rPr lang="en-US" dirty="0" smtClean="0">
                <a:latin typeface="Courier New" panose="02070309020205020404" pitchFamily="49" charset="0"/>
                <a:cs typeface="Courier New" panose="02070309020205020404" pitchFamily="49" charset="0"/>
              </a:rPr>
              <a:t>localhost:8000/user/Ana </a:t>
            </a:r>
            <a:endParaRPr lang="en-US"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11564880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ourier New" panose="02070309020205020404" pitchFamily="49" charset="0"/>
                <a:cs typeface="Courier New" panose="02070309020205020404" pitchFamily="49" charset="0"/>
              </a:rPr>
              <a:t>$ COMPOSER </a:t>
            </a:r>
            <a:endParaRPr lang="en-US" dirty="0">
              <a:latin typeface="Courier New" panose="02070309020205020404" pitchFamily="49" charset="0"/>
              <a:cs typeface="Courier New" panose="02070309020205020404" pitchFamily="49" charset="0"/>
            </a:endParaRPr>
          </a:p>
        </p:txBody>
      </p:sp>
      <p:pic>
        <p:nvPicPr>
          <p:cNvPr id="1026" name="Picture 2" descr="laravel compose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112597" y="1943532"/>
            <a:ext cx="7245411" cy="46129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724777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ourier New" panose="02070309020205020404" pitchFamily="49" charset="0"/>
                <a:cs typeface="Courier New" panose="02070309020205020404" pitchFamily="49" charset="0"/>
              </a:rPr>
              <a:t>$ composer </a:t>
            </a:r>
            <a:r>
              <a:rPr lang="en-US" dirty="0">
                <a:latin typeface="Courier New" panose="02070309020205020404" pitchFamily="49" charset="0"/>
                <a:cs typeface="Courier New" panose="02070309020205020404" pitchFamily="49" charset="0"/>
              </a:rPr>
              <a:t>global require “</a:t>
            </a:r>
            <a:r>
              <a:rPr lang="en-US" dirty="0" err="1">
                <a:latin typeface="Courier New" panose="02070309020205020404" pitchFamily="49" charset="0"/>
                <a:cs typeface="Courier New" panose="02070309020205020404" pitchFamily="49" charset="0"/>
              </a:rPr>
              <a:t>laravel</a:t>
            </a:r>
            <a:r>
              <a:rPr lang="en-US" dirty="0">
                <a:latin typeface="Courier New" panose="02070309020205020404" pitchFamily="49" charset="0"/>
                <a:cs typeface="Courier New" panose="02070309020205020404" pitchFamily="49" charset="0"/>
              </a:rPr>
              <a:t>/installer”</a:t>
            </a:r>
          </a:p>
        </p:txBody>
      </p:sp>
      <p:sp>
        <p:nvSpPr>
          <p:cNvPr id="3" name="Content Placeholder 2"/>
          <p:cNvSpPr>
            <a:spLocks noGrp="1"/>
          </p:cNvSpPr>
          <p:nvPr>
            <p:ph idx="1"/>
          </p:nvPr>
        </p:nvSpPr>
        <p:spPr/>
        <p:txBody>
          <a:bodyPr/>
          <a:lstStyle/>
          <a:p>
            <a:r>
              <a:rPr lang="en-US" dirty="0" err="1" smtClean="0"/>
              <a:t>Instalare</a:t>
            </a:r>
            <a:r>
              <a:rPr lang="en-US" dirty="0" smtClean="0"/>
              <a:t> </a:t>
            </a:r>
            <a:r>
              <a:rPr lang="en-US" dirty="0" err="1" smtClean="0"/>
              <a:t>laravel</a:t>
            </a:r>
            <a:endParaRPr lang="en-US" dirty="0"/>
          </a:p>
        </p:txBody>
      </p:sp>
    </p:spTree>
    <p:extLst>
      <p:ext uri="{BB962C8B-B14F-4D97-AF65-F5344CB8AC3E}">
        <p14:creationId xmlns:p14="http://schemas.microsoft.com/office/powerpoint/2010/main" val="34980067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Aplicatie</a:t>
            </a:r>
            <a:r>
              <a:rPr lang="en-US" dirty="0" smtClean="0"/>
              <a:t> TODO list</a:t>
            </a:r>
            <a:endParaRPr lang="en-US" dirty="0"/>
          </a:p>
        </p:txBody>
      </p:sp>
      <p:sp>
        <p:nvSpPr>
          <p:cNvPr id="3" name="Content Placeholder 2"/>
          <p:cNvSpPr>
            <a:spLocks noGrp="1"/>
          </p:cNvSpPr>
          <p:nvPr>
            <p:ph idx="1"/>
          </p:nvPr>
        </p:nvSpPr>
        <p:spPr/>
        <p:txBody>
          <a:bodyPr/>
          <a:lstStyle/>
          <a:p>
            <a:r>
              <a:rPr lang="en-US" dirty="0" smtClean="0"/>
              <a:t>Register</a:t>
            </a:r>
          </a:p>
          <a:p>
            <a:r>
              <a:rPr lang="en-US" dirty="0" smtClean="0"/>
              <a:t>Login</a:t>
            </a:r>
          </a:p>
          <a:p>
            <a:r>
              <a:rPr lang="en-US" dirty="0" smtClean="0"/>
              <a:t>Add Task</a:t>
            </a:r>
          </a:p>
          <a:p>
            <a:r>
              <a:rPr lang="en-US" dirty="0" smtClean="0"/>
              <a:t>Edit Task</a:t>
            </a:r>
          </a:p>
          <a:p>
            <a:r>
              <a:rPr lang="en-US" dirty="0" smtClean="0"/>
              <a:t>Delete Task</a:t>
            </a:r>
            <a:endParaRPr lang="en-US" dirty="0"/>
          </a:p>
        </p:txBody>
      </p:sp>
    </p:spTree>
    <p:extLst>
      <p:ext uri="{BB962C8B-B14F-4D97-AF65-F5344CB8AC3E}">
        <p14:creationId xmlns:p14="http://schemas.microsoft.com/office/powerpoint/2010/main" val="1702552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STRUCTURA DE DIRECTOARE – </a:t>
            </a:r>
            <a:r>
              <a:rPr lang="en-US" dirty="0" err="1" smtClean="0"/>
              <a:t>arhitectura</a:t>
            </a:r>
            <a:r>
              <a:rPr lang="en-US" dirty="0" smtClean="0"/>
              <a:t> </a:t>
            </a:r>
            <a:r>
              <a:rPr lang="en-US" dirty="0" err="1" smtClean="0"/>
              <a:t>mvc</a:t>
            </a:r>
            <a:endParaRPr lang="en-US" dirty="0"/>
          </a:p>
        </p:txBody>
      </p:sp>
      <p:pic>
        <p:nvPicPr>
          <p:cNvPr id="3074" name="Picture 2" descr="laravel mvc structure"/>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211991" y="2181225"/>
            <a:ext cx="5768017" cy="36782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16086407"/>
      </p:ext>
    </p:extLst>
  </p:cSld>
  <p:clrMapOvr>
    <a:masterClrMapping/>
  </p:clrMapOvr>
  <p:timing>
    <p:tnLst>
      <p:par>
        <p:cTn id="1" dur="indefinite" restart="never" nodeType="tmRoot"/>
      </p:par>
    </p:tnLst>
  </p:timing>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TM03457464[[fn=Dividend]]</Template>
  <TotalTime>2449</TotalTime>
  <Words>3087</Words>
  <Application>Microsoft Office PowerPoint</Application>
  <PresentationFormat>Widescreen</PresentationFormat>
  <Paragraphs>536</Paragraphs>
  <Slides>54</Slides>
  <Notes>23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54</vt:i4>
      </vt:variant>
    </vt:vector>
  </HeadingPairs>
  <TitlesOfParts>
    <vt:vector size="59" baseType="lpstr">
      <vt:lpstr>Calibri</vt:lpstr>
      <vt:lpstr>Courier New</vt:lpstr>
      <vt:lpstr>Gill Sans MT</vt:lpstr>
      <vt:lpstr>Wingdings 2</vt:lpstr>
      <vt:lpstr>Dividend</vt:lpstr>
      <vt:lpstr>TWSS – CURS – LARAVEL </vt:lpstr>
      <vt:lpstr>Avantaje</vt:lpstr>
      <vt:lpstr>DE CE E Laravel diferit?</vt:lpstr>
      <vt:lpstr>CUNOSTINTE MINIMALE</vt:lpstr>
      <vt:lpstr>INSTALARE &amp; CONFIGURARE</vt:lpstr>
      <vt:lpstr>$ COMPOSER </vt:lpstr>
      <vt:lpstr>$ composer global require “laravel/installer”</vt:lpstr>
      <vt:lpstr>Aplicatie TODO list</vt:lpstr>
      <vt:lpstr>STRUCTURA DE DIRECTOARE – arhitectura mvc</vt:lpstr>
      <vt:lpstr>STRUCTURA DE DIRECTOARE – arhitectura mvc</vt:lpstr>
      <vt:lpstr>STRUCTURA DE DIRECTOARE – arhitectura mvc</vt:lpstr>
      <vt:lpstr>STRUCTURA DE DIRECTOARE – arhitectura mvc</vt:lpstr>
      <vt:lpstr>$ laravel new projectname</vt:lpstr>
      <vt:lpstr>CONFIGURAREA BAZEI DE DATE</vt:lpstr>
      <vt:lpstr>CONFIGURAREA BAZEI DE DATE</vt:lpstr>
      <vt:lpstr>MAKE:AUTH</vt:lpstr>
      <vt:lpstr>MIGRARI ALE bazelor de date</vt:lpstr>
      <vt:lpstr>Modele</vt:lpstr>
      <vt:lpstr>RELATII ONE TO MANY – TASK MODEL</vt:lpstr>
      <vt:lpstr>RELATII ONE TO MANY – USER MODEL</vt:lpstr>
      <vt:lpstr>RUTE</vt:lpstr>
      <vt:lpstr>RUTE</vt:lpstr>
      <vt:lpstr>RUTE</vt:lpstr>
      <vt:lpstr>RUTE</vt:lpstr>
      <vt:lpstr>VIEW</vt:lpstr>
      <vt:lpstr>VIEW</vt:lpstr>
      <vt:lpstr>VIEW – AFISARE TASK-uri – welcome.blade.php</vt:lpstr>
      <vt:lpstr>VIEW – AFISARE TASK-uri – welcome.blade.php</vt:lpstr>
      <vt:lpstr>VIEW – AFISARE TASK-uri – welcome.blade.php</vt:lpstr>
      <vt:lpstr>VIEW – ADD TASK – add.blade.php</vt:lpstr>
      <vt:lpstr>VIEW – EDIT TASK – EDIT.blade.php</vt:lpstr>
      <vt:lpstr>CONTROLLER</vt:lpstr>
      <vt:lpstr>CONTROLLER - TASK</vt:lpstr>
      <vt:lpstr>CONTROLLER - TASK</vt:lpstr>
      <vt:lpstr>CONTROLLER - TASK</vt:lpstr>
      <vt:lpstr>RULARE COD</vt:lpstr>
      <vt:lpstr>IMBUNATATIRI</vt:lpstr>
      <vt:lpstr>MAI MULTE DETALII</vt:lpstr>
      <vt:lpstr>SETAREA SISTEMULUI DE AUTENTIFICARE</vt:lpstr>
      <vt:lpstr>MIGRATIONS</vt:lpstr>
      <vt:lpstr>MIGRATIONS</vt:lpstr>
      <vt:lpstr>MIGRATIONS</vt:lpstr>
      <vt:lpstr>MIGRATIONS – fisierul de migrare</vt:lpstr>
      <vt:lpstr>MIGRATIONS – Realizarea unui tabel</vt:lpstr>
      <vt:lpstr>MIGRATIONS – Realizarea unui tabel</vt:lpstr>
      <vt:lpstr>MIGRATIONS – Realizarea unui tabel</vt:lpstr>
      <vt:lpstr>ARTISAN si migrarea in baza de date</vt:lpstr>
      <vt:lpstr>POPULAREA TABELELOR DINTR-O baza de date (SEEDING)</vt:lpstr>
      <vt:lpstr>POPULAREA TABELELOR DINTR-O baza de date (SEEDING)</vt:lpstr>
      <vt:lpstr>RUTE</vt:lpstr>
      <vt:lpstr>RUTE</vt:lpstr>
      <vt:lpstr>RUTE</vt:lpstr>
      <vt:lpstr>RUTE - exemple</vt:lpstr>
      <vt:lpstr>RUTE – PARAMETRI OBLIGATORII SI PARAMEtri optionali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TWSS - CURS</dc:title>
  <dc:creator>Diana</dc:creator>
  <cp:lastModifiedBy>Diana</cp:lastModifiedBy>
  <cp:revision>235</cp:revision>
  <dcterms:created xsi:type="dcterms:W3CDTF">2017-10-24T15:54:20Z</dcterms:created>
  <dcterms:modified xsi:type="dcterms:W3CDTF">2017-11-03T08:44:30Z</dcterms:modified>
</cp:coreProperties>
</file>